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handoutMasterIdLst>
    <p:handoutMasterId r:id="rId40"/>
  </p:handoutMasterIdLst>
  <p:sldIdLst>
    <p:sldId id="256" r:id="rId5"/>
    <p:sldId id="257" r:id="rId6"/>
    <p:sldId id="274" r:id="rId7"/>
    <p:sldId id="282" r:id="rId8"/>
    <p:sldId id="281" r:id="rId9"/>
    <p:sldId id="275" r:id="rId10"/>
    <p:sldId id="284" r:id="rId11"/>
    <p:sldId id="262" r:id="rId12"/>
    <p:sldId id="267" r:id="rId13"/>
    <p:sldId id="285" r:id="rId14"/>
    <p:sldId id="271" r:id="rId15"/>
    <p:sldId id="278" r:id="rId16"/>
    <p:sldId id="290" r:id="rId17"/>
    <p:sldId id="291" r:id="rId18"/>
    <p:sldId id="292" r:id="rId19"/>
    <p:sldId id="293" r:id="rId20"/>
    <p:sldId id="272" r:id="rId21"/>
    <p:sldId id="294" r:id="rId22"/>
    <p:sldId id="295" r:id="rId23"/>
    <p:sldId id="300" r:id="rId24"/>
    <p:sldId id="297" r:id="rId25"/>
    <p:sldId id="302" r:id="rId26"/>
    <p:sldId id="301" r:id="rId27"/>
    <p:sldId id="298" r:id="rId28"/>
    <p:sldId id="288" r:id="rId29"/>
    <p:sldId id="303" r:id="rId30"/>
    <p:sldId id="309" r:id="rId31"/>
    <p:sldId id="304" r:id="rId32"/>
    <p:sldId id="308" r:id="rId33"/>
    <p:sldId id="306" r:id="rId34"/>
    <p:sldId id="310" r:id="rId35"/>
    <p:sldId id="307" r:id="rId36"/>
    <p:sldId id="305" r:id="rId37"/>
    <p:sldId id="259" r:id="rId38"/>
  </p:sldIdLst>
  <p:sldSz cx="12192000" cy="6858000"/>
  <p:notesSz cx="6794500" cy="990600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255" userDrawn="1">
          <p15:clr>
            <a:srgbClr val="A4A3A4"/>
          </p15:clr>
        </p15:guide>
        <p15:guide id="3" orient="horz" pos="436" userDrawn="1">
          <p15:clr>
            <a:srgbClr val="A4A3A4"/>
          </p15:clr>
        </p15:guide>
        <p15:guide id="4" orient="horz" pos="391" userDrawn="1">
          <p15:clr>
            <a:srgbClr val="A4A3A4"/>
          </p15:clr>
        </p15:guide>
        <p15:guide id="8" pos="7408"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eschimann Lisa BJ" initials="ALB" lastIdx="11" clrIdx="0">
    <p:extLst>
      <p:ext uri="{19B8F6BF-5375-455C-9EA6-DF929625EA0E}">
        <p15:presenceInfo xmlns:p15="http://schemas.microsoft.com/office/powerpoint/2012/main" userId="S-1-5-21-565006868-537542609-879972363-162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1E"/>
    <a:srgbClr val="000000"/>
    <a:srgbClr val="F0F5FD"/>
    <a:srgbClr val="E8F0F8"/>
    <a:srgbClr val="E6E6E6"/>
    <a:srgbClr val="DDDDDD"/>
    <a:srgbClr val="C0C0C0"/>
    <a:srgbClr val="B2B2B2"/>
    <a:srgbClr val="9A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5332" autoAdjust="0"/>
  </p:normalViewPr>
  <p:slideViewPr>
    <p:cSldViewPr snapToGrid="0" showGuides="1">
      <p:cViewPr varScale="1">
        <p:scale>
          <a:sx n="99" d="100"/>
          <a:sy n="99" d="100"/>
        </p:scale>
        <p:origin x="72" y="72"/>
      </p:cViewPr>
      <p:guideLst>
        <p:guide orient="horz" pos="935"/>
        <p:guide orient="horz" pos="255"/>
        <p:guide orient="horz" pos="436"/>
        <p:guide orient="horz" pos="391"/>
        <p:guide pos="74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2" d="100"/>
          <a:sy n="92" d="100"/>
        </p:scale>
        <p:origin x="3768" y="108"/>
      </p:cViewPr>
      <p:guideLst>
        <p:guide orient="horz" pos="3120"/>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2944813" cy="4953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vl1pPr>
          </a:lstStyle>
          <a:p>
            <a:endParaRPr lang="en-GB" dirty="0"/>
          </a:p>
        </p:txBody>
      </p:sp>
      <p:sp>
        <p:nvSpPr>
          <p:cNvPr id="20483" name="Rectangle 3"/>
          <p:cNvSpPr>
            <a:spLocks noGrp="1" noChangeArrowheads="1"/>
          </p:cNvSpPr>
          <p:nvPr>
            <p:ph type="dt" sz="quarter" idx="1"/>
          </p:nvPr>
        </p:nvSpPr>
        <p:spPr bwMode="auto">
          <a:xfrm>
            <a:off x="3849688" y="1"/>
            <a:ext cx="2944812" cy="4953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vl1pPr>
          </a:lstStyle>
          <a:p>
            <a:endParaRPr lang="en-GB" dirty="0"/>
          </a:p>
        </p:txBody>
      </p:sp>
      <p:sp>
        <p:nvSpPr>
          <p:cNvPr id="20484" name="Rectangle 4"/>
          <p:cNvSpPr>
            <a:spLocks noGrp="1" noChangeArrowheads="1"/>
          </p:cNvSpPr>
          <p:nvPr>
            <p:ph type="ftr" sz="quarter" idx="2"/>
          </p:nvPr>
        </p:nvSpPr>
        <p:spPr bwMode="auto">
          <a:xfrm>
            <a:off x="3" y="9410701"/>
            <a:ext cx="2944813" cy="49530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vl1pPr>
          </a:lstStyle>
          <a:p>
            <a:endParaRPr lang="en-GB" dirty="0"/>
          </a:p>
        </p:txBody>
      </p:sp>
      <p:sp>
        <p:nvSpPr>
          <p:cNvPr id="20485" name="Rectangle 5"/>
          <p:cNvSpPr>
            <a:spLocks noGrp="1" noChangeArrowheads="1"/>
          </p:cNvSpPr>
          <p:nvPr>
            <p:ph type="sldNum" sz="quarter" idx="3"/>
          </p:nvPr>
        </p:nvSpPr>
        <p:spPr bwMode="auto">
          <a:xfrm>
            <a:off x="3849688" y="9410701"/>
            <a:ext cx="2944812" cy="49530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fld id="{4F6F22B0-5AB4-4534-A196-09D5FD40838C}" type="slidenum">
              <a:rPr lang="en-GB"/>
              <a:pPr/>
              <a:t>‹Nr.›</a:t>
            </a:fld>
            <a:endParaRPr lang="en-GB" dirty="0"/>
          </a:p>
        </p:txBody>
      </p:sp>
    </p:spTree>
    <p:extLst>
      <p:ext uri="{BB962C8B-B14F-4D97-AF65-F5344CB8AC3E}">
        <p14:creationId xmlns:p14="http://schemas.microsoft.com/office/powerpoint/2010/main" val="152037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2944813" cy="4953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vl1pPr>
          </a:lstStyle>
          <a:p>
            <a:endParaRPr lang="de-CH" dirty="0"/>
          </a:p>
        </p:txBody>
      </p:sp>
      <p:sp>
        <p:nvSpPr>
          <p:cNvPr id="8195" name="Rectangle 3"/>
          <p:cNvSpPr>
            <a:spLocks noGrp="1" noChangeArrowheads="1"/>
          </p:cNvSpPr>
          <p:nvPr>
            <p:ph type="dt" idx="1"/>
          </p:nvPr>
        </p:nvSpPr>
        <p:spPr bwMode="auto">
          <a:xfrm>
            <a:off x="3849688" y="1"/>
            <a:ext cx="2944812" cy="4953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vl1pPr>
          </a:lstStyle>
          <a:p>
            <a:endParaRPr lang="de-CH" dirty="0"/>
          </a:p>
        </p:txBody>
      </p:sp>
      <p:sp>
        <p:nvSpPr>
          <p:cNvPr id="819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466" y="4705351"/>
            <a:ext cx="4981575" cy="4457701"/>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198" name="Rectangle 6"/>
          <p:cNvSpPr>
            <a:spLocks noGrp="1" noChangeArrowheads="1"/>
          </p:cNvSpPr>
          <p:nvPr>
            <p:ph type="ftr" sz="quarter" idx="4"/>
          </p:nvPr>
        </p:nvSpPr>
        <p:spPr bwMode="auto">
          <a:xfrm>
            <a:off x="3" y="9410701"/>
            <a:ext cx="2944813" cy="49530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vl1pPr>
          </a:lstStyle>
          <a:p>
            <a:endParaRPr lang="de-CH" dirty="0"/>
          </a:p>
        </p:txBody>
      </p:sp>
      <p:sp>
        <p:nvSpPr>
          <p:cNvPr id="8199" name="Rectangle 7"/>
          <p:cNvSpPr>
            <a:spLocks noGrp="1" noChangeArrowheads="1"/>
          </p:cNvSpPr>
          <p:nvPr>
            <p:ph type="sldNum" sz="quarter" idx="5"/>
          </p:nvPr>
        </p:nvSpPr>
        <p:spPr bwMode="auto">
          <a:xfrm>
            <a:off x="3849688" y="9410701"/>
            <a:ext cx="2944812" cy="49530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fld id="{FF9673C1-B10B-4A71-96FC-7B6CB81AABD2}" type="slidenum">
              <a:rPr lang="de-CH"/>
              <a:pPr/>
              <a:t>‹Nr.›</a:t>
            </a:fld>
            <a:endParaRPr lang="de-CH" dirty="0"/>
          </a:p>
        </p:txBody>
      </p:sp>
    </p:spTree>
    <p:extLst>
      <p:ext uri="{BB962C8B-B14F-4D97-AF65-F5344CB8AC3E}">
        <p14:creationId xmlns:p14="http://schemas.microsoft.com/office/powerpoint/2010/main" val="28481911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1727201" y="2314936"/>
            <a:ext cx="9569689" cy="2581155"/>
          </a:xfrm>
        </p:spPr>
        <p:txBody>
          <a:bodyPr/>
          <a:lstStyle>
            <a:lvl1pPr>
              <a:lnSpc>
                <a:spcPts val="6000"/>
              </a:lnSpc>
              <a:defRPr sz="5200"/>
            </a:lvl1pPr>
          </a:lstStyle>
          <a:p>
            <a:r>
              <a:rPr lang="de-CH" noProof="0" dirty="0"/>
              <a:t>[Titel der Präsentation]</a:t>
            </a:r>
          </a:p>
        </p:txBody>
      </p:sp>
      <p:pic>
        <p:nvPicPr>
          <p:cNvPr id="6" name="Picture 37" descr="Logo_CMYK_pos"/>
          <p:cNvPicPr>
            <a:picLocks noChangeAspect="1" noChangeArrowheads="1"/>
          </p:cNvPicPr>
          <p:nvPr userDrawn="1"/>
        </p:nvPicPr>
        <p:blipFill>
          <a:blip r:embed="rId2" cstate="print"/>
          <a:srcRect/>
          <a:stretch>
            <a:fillRect/>
          </a:stretch>
        </p:blipFill>
        <p:spPr bwMode="auto">
          <a:xfrm>
            <a:off x="1378883" y="349111"/>
            <a:ext cx="1886400" cy="479544"/>
          </a:xfrm>
          <a:prstGeom prst="rect">
            <a:avLst/>
          </a:prstGeom>
          <a:noFill/>
          <a:ln w="9525">
            <a:noFill/>
            <a:miter lim="800000"/>
            <a:headEnd/>
            <a:tailEnd/>
          </a:ln>
        </p:spPr>
      </p:pic>
      <p:sp>
        <p:nvSpPr>
          <p:cNvPr id="7" name="Text Box 32"/>
          <p:cNvSpPr txBox="1">
            <a:spLocks noChangeArrowheads="1"/>
          </p:cNvSpPr>
          <p:nvPr userDrawn="1"/>
        </p:nvSpPr>
        <p:spPr bwMode="auto">
          <a:xfrm>
            <a:off x="6096001" y="349112"/>
            <a:ext cx="4127500" cy="436017"/>
          </a:xfrm>
          <a:prstGeom prst="rect">
            <a:avLst/>
          </a:prstGeom>
          <a:noFill/>
          <a:ln w="9525">
            <a:noFill/>
            <a:miter lim="800000"/>
            <a:headEnd/>
            <a:tailEnd/>
          </a:ln>
          <a:effectLst/>
        </p:spPr>
        <p:txBody>
          <a:bodyPr lIns="0" tIns="0" rIns="0" bIns="0">
            <a:spAutoFit/>
          </a:bodyPr>
          <a:lstStyle/>
          <a:p>
            <a:pPr>
              <a:lnSpc>
                <a:spcPts val="1000"/>
              </a:lnSpc>
              <a:spcBef>
                <a:spcPts val="0"/>
              </a:spcBef>
              <a:spcAft>
                <a:spcPts val="400"/>
              </a:spcAft>
            </a:pPr>
            <a:r>
              <a:rPr lang="de-CH" sz="800" b="0" dirty="0">
                <a:latin typeface="Arial" charset="0"/>
              </a:rPr>
              <a:t>Eidgenössisches Justiz- und Polizeidepartement EJPD</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1" dirty="0">
                <a:latin typeface="Arial" charset="0"/>
              </a:rPr>
              <a:t>Bundesamt für Justiz BJ</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0" dirty="0">
                <a:latin typeface="Arial" charset="0"/>
              </a:rPr>
              <a:t>Direktionsbereich Privatrecht ZZ</a:t>
            </a:r>
          </a:p>
        </p:txBody>
      </p:sp>
      <p:sp>
        <p:nvSpPr>
          <p:cNvPr id="3" name="Textplatzhalter 2"/>
          <p:cNvSpPr>
            <a:spLocks noGrp="1"/>
          </p:cNvSpPr>
          <p:nvPr>
            <p:ph type="body" sz="quarter" idx="10" hasCustomPrompt="1"/>
          </p:nvPr>
        </p:nvSpPr>
        <p:spPr>
          <a:xfrm>
            <a:off x="1727200" y="5185226"/>
            <a:ext cx="9569691" cy="1168690"/>
          </a:xfrm>
        </p:spPr>
        <p:txBody>
          <a:bodyPr tIns="46800"/>
          <a:lstStyle>
            <a:lvl1pPr marL="0" indent="0" algn="l">
              <a:lnSpc>
                <a:spcPct val="100000"/>
              </a:lnSpc>
              <a:spcAft>
                <a:spcPts val="600"/>
              </a:spcAft>
              <a:buNone/>
              <a:defRPr sz="3200"/>
            </a:lvl1pPr>
          </a:lstStyle>
          <a:p>
            <a:pPr lvl="0"/>
            <a:r>
              <a:rPr lang="de-CH" dirty="0"/>
              <a:t>[Datum der Präsentation]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2" userDrawn="1">
          <p15:clr>
            <a:srgbClr val="FBAE40"/>
          </p15:clr>
        </p15:guide>
        <p15:guide id="4" orient="horz" pos="1548" userDrawn="1">
          <p15:clr>
            <a:srgbClr val="FBAE40"/>
          </p15:clr>
        </p15:guide>
        <p15:guide id="5" orient="horz" pos="3317" userDrawn="1">
          <p15:clr>
            <a:srgbClr val="FBAE40"/>
          </p15:clr>
        </p15:guide>
        <p15:guide id="6" pos="1088" userDrawn="1">
          <p15:clr>
            <a:srgbClr val="FBAE40"/>
          </p15:clr>
        </p15:guide>
        <p15:guide id="7" pos="71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cxnSp>
        <p:nvCxnSpPr>
          <p:cNvPr id="18" name="Gerader Verbinder 17"/>
          <p:cNvCxnSpPr/>
          <p:nvPr userDrawn="1"/>
        </p:nvCxnSpPr>
        <p:spPr bwMode="auto">
          <a:xfrm flipV="1">
            <a:off x="6510933" y="9887808"/>
            <a:ext cx="12183467" cy="15916"/>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4" name="Inhaltsplatzhalter 3"/>
          <p:cNvSpPr>
            <a:spLocks noGrp="1"/>
          </p:cNvSpPr>
          <p:nvPr>
            <p:ph sz="quarter" idx="10"/>
          </p:nvPr>
        </p:nvSpPr>
        <p:spPr>
          <a:xfrm>
            <a:off x="1392238" y="1449388"/>
            <a:ext cx="10321925" cy="452661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‹Nr.›</a:t>
            </a:fld>
            <a:endParaRPr lang="de-CH" dirty="0"/>
          </a:p>
        </p:txBody>
      </p:sp>
      <p:sp>
        <p:nvSpPr>
          <p:cNvPr id="8"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a-DK" dirty="0"/>
              <a:t>Laufende Revision(en) der Zivilprozessordnung – ein aktueller Werkstattbericht  - Bernischer Juristenverein / 16. Januar 2023 - Philipp Weber</a:t>
            </a:r>
            <a:endParaRPr lang="fr-CH" dirty="0"/>
          </a:p>
          <a:p>
            <a:endParaRPr lang="fr-CH" dirty="0"/>
          </a:p>
        </p:txBody>
      </p:sp>
    </p:spTree>
    <p:extLst>
      <p:ext uri="{BB962C8B-B14F-4D97-AF65-F5344CB8AC3E}">
        <p14:creationId xmlns:p14="http://schemas.microsoft.com/office/powerpoint/2010/main" val="7648935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Titelmasterformat durch Klicken bearbeiten</a:t>
            </a:r>
          </a:p>
        </p:txBody>
      </p:sp>
      <p:sp>
        <p:nvSpPr>
          <p:cNvPr id="5" name="Inhaltsplatzhalter 2"/>
          <p:cNvSpPr>
            <a:spLocks noGrp="1"/>
          </p:cNvSpPr>
          <p:nvPr>
            <p:ph idx="1"/>
          </p:nvPr>
        </p:nvSpPr>
        <p:spPr>
          <a:xfrm>
            <a:off x="1401183" y="1449388"/>
            <a:ext cx="4896000" cy="4526612"/>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7" name="Inhaltsplatzhalter 2"/>
          <p:cNvSpPr>
            <a:spLocks noGrp="1"/>
          </p:cNvSpPr>
          <p:nvPr>
            <p:ph idx="10"/>
          </p:nvPr>
        </p:nvSpPr>
        <p:spPr>
          <a:xfrm>
            <a:off x="6817360" y="1449388"/>
            <a:ext cx="4896000" cy="4526612"/>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3" name="Foliennummernplatzhalter 2"/>
          <p:cNvSpPr>
            <a:spLocks noGrp="1"/>
          </p:cNvSpPr>
          <p:nvPr>
            <p:ph type="sldNum" sz="quarter" idx="11"/>
          </p:nvPr>
        </p:nvSpPr>
        <p:spPr/>
        <p:txBody>
          <a:bodyPr/>
          <a:lstStyle/>
          <a:p>
            <a:fld id="{7D21FFDD-132D-4B5B-AD6B-BCC06A41D268}" type="slidenum">
              <a:rPr lang="de-CH" smtClean="0"/>
              <a:pPr/>
              <a:t>‹Nr.›</a:t>
            </a:fld>
            <a:endParaRPr lang="de-CH" dirty="0"/>
          </a:p>
        </p:txBody>
      </p:sp>
      <p:sp>
        <p:nvSpPr>
          <p:cNvPr id="9"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a-DK" dirty="0"/>
              <a:t>Laufende Revision(en) der Zivilprozessordnung – ein aktueller Werkstattbericht  - Bernischer Juristenverein / 16. Januar 2023 - Philipp Weber</a:t>
            </a:r>
            <a:endParaRPr lang="fr-CH" dirty="0"/>
          </a:p>
          <a:p>
            <a:endParaRPr lang="fr-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Titelmasterformat durch Klicken bearbeiten</a:t>
            </a:r>
          </a:p>
        </p:txBody>
      </p:sp>
      <p:sp>
        <p:nvSpPr>
          <p:cNvPr id="3" name="Foliennummernplatzhalter 2"/>
          <p:cNvSpPr>
            <a:spLocks noGrp="1"/>
          </p:cNvSpPr>
          <p:nvPr>
            <p:ph type="sldNum" sz="quarter" idx="10"/>
          </p:nvPr>
        </p:nvSpPr>
        <p:spPr/>
        <p:txBody>
          <a:bodyPr/>
          <a:lstStyle/>
          <a:p>
            <a:fld id="{7D21FFDD-132D-4B5B-AD6B-BCC06A41D268}" type="slidenum">
              <a:rPr lang="de-CH" smtClean="0"/>
              <a:pPr/>
              <a:t>‹Nr.›</a:t>
            </a:fld>
            <a:endParaRPr lang="de-CH" dirty="0"/>
          </a:p>
        </p:txBody>
      </p:sp>
      <p:sp>
        <p:nvSpPr>
          <p:cNvPr id="6"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a-DK" dirty="0"/>
              <a:t>Laufende Revision(en) der Zivilprozessordnung – ein aktueller Werkstattbericht  - Bernischer Juristenverein / 16. Januar 2023 - Philipp Weber</a:t>
            </a:r>
            <a:endParaRPr lang="fr-CH" dirty="0"/>
          </a:p>
          <a:p>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7D21FFDD-132D-4B5B-AD6B-BCC06A41D268}" type="slidenum">
              <a:rPr lang="de-CH" smtClean="0"/>
              <a:pPr/>
              <a:t>‹Nr.›</a:t>
            </a:fld>
            <a:endParaRPr lang="de-CH" dirty="0"/>
          </a:p>
        </p:txBody>
      </p:sp>
      <p:sp>
        <p:nvSpPr>
          <p:cNvPr id="6"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a-DK" dirty="0"/>
              <a:t>Laufende Revision(en) der Zivilprozessordnung – ein aktueller Werkstattbericht  - Bernischer Juristenverein / 16. Januar 2023 - Philipp Weber</a:t>
            </a:r>
            <a:endParaRPr lang="fr-CH" dirty="0"/>
          </a:p>
          <a:p>
            <a:endParaRPr lang="fr-CH"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a:xfrm>
            <a:off x="11104835" y="6340499"/>
            <a:ext cx="593619" cy="181586"/>
          </a:xfrm>
          <a:prstGeom prst="rect">
            <a:avLst/>
          </a:prstGeom>
          <a:noFill/>
          <a:ln>
            <a:noFill/>
          </a:ln>
        </p:spPr>
        <p:txBody>
          <a:bodyPr vert="horz" lIns="0" tIns="0" rIns="0" bIns="45720" rtlCol="0" anchor="t"/>
          <a:lstStyle>
            <a:lvl1pPr algn="r">
              <a:defRPr sz="900">
                <a:solidFill>
                  <a:schemeClr val="tx1"/>
                </a:solidFill>
                <a:latin typeface="+mn-lt"/>
              </a:defRPr>
            </a:lvl1pPr>
          </a:lstStyle>
          <a:p>
            <a:fld id="{7D21FFDD-132D-4B5B-AD6B-BCC06A41D268}" type="slidenum">
              <a:rPr lang="de-CH" smtClean="0"/>
              <a:pPr/>
              <a:t>‹Nr.›</a:t>
            </a:fld>
            <a:endParaRPr lang="de-CH" dirty="0"/>
          </a:p>
        </p:txBody>
      </p:sp>
      <p:sp>
        <p:nvSpPr>
          <p:cNvPr id="1051" name="Rectangle 27"/>
          <p:cNvSpPr>
            <a:spLocks noGrp="1" noChangeArrowheads="1"/>
          </p:cNvSpPr>
          <p:nvPr>
            <p:ph type="title"/>
          </p:nvPr>
        </p:nvSpPr>
        <p:spPr bwMode="auto">
          <a:xfrm>
            <a:off x="1401183" y="308471"/>
            <a:ext cx="10312449" cy="90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de-CH" noProof="0" dirty="0"/>
          </a:p>
        </p:txBody>
      </p:sp>
      <p:sp>
        <p:nvSpPr>
          <p:cNvPr id="1052" name="Rectangle 28"/>
          <p:cNvSpPr>
            <a:spLocks noGrp="1" noChangeArrowheads="1"/>
          </p:cNvSpPr>
          <p:nvPr>
            <p:ph type="body" idx="1"/>
          </p:nvPr>
        </p:nvSpPr>
        <p:spPr bwMode="auto">
          <a:xfrm>
            <a:off x="1401236" y="1442721"/>
            <a:ext cx="10310764" cy="45333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dirty="0"/>
              <a:t>Klicken Sie, um die Formate des Vorlagentextes zu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 </a:t>
            </a:r>
          </a:p>
        </p:txBody>
      </p:sp>
      <p:sp>
        <p:nvSpPr>
          <p:cNvPr id="1064" name="Line 40"/>
          <p:cNvSpPr>
            <a:spLocks noChangeShapeType="1"/>
          </p:cNvSpPr>
          <p:nvPr/>
        </p:nvSpPr>
        <p:spPr bwMode="auto">
          <a:xfrm flipH="1">
            <a:off x="1401183" y="6263172"/>
            <a:ext cx="10330230" cy="0"/>
          </a:xfrm>
          <a:prstGeom prst="line">
            <a:avLst/>
          </a:prstGeom>
          <a:noFill/>
          <a:ln w="9525">
            <a:solidFill>
              <a:schemeClr val="tx1"/>
            </a:solidFill>
            <a:round/>
            <a:headEnd/>
            <a:tailEnd/>
          </a:ln>
          <a:effectLst/>
        </p:spPr>
        <p:txBody>
          <a:bodyPr/>
          <a:lstStyle/>
          <a:p>
            <a:endParaRPr lang="de-CH" sz="2400" dirty="0"/>
          </a:p>
        </p:txBody>
      </p:sp>
      <p:cxnSp>
        <p:nvCxnSpPr>
          <p:cNvPr id="28" name="Gerader Verbinder 27"/>
          <p:cNvCxnSpPr/>
          <p:nvPr userDrawn="1"/>
        </p:nvCxnSpPr>
        <p:spPr bwMode="auto">
          <a:xfrm flipV="1">
            <a:off x="6510933" y="9887808"/>
            <a:ext cx="12183467" cy="15916"/>
          </a:xfrm>
          <a:prstGeom prst="line">
            <a:avLst/>
          </a:prstGeom>
          <a:solidFill>
            <a:schemeClr val="accent1"/>
          </a:solidFill>
          <a:ln w="9525" cap="flat" cmpd="sng" algn="ctr">
            <a:solidFill>
              <a:srgbClr val="C00000"/>
            </a:solidFill>
            <a:prstDash val="solid"/>
            <a:round/>
            <a:headEnd type="none" w="med" len="med"/>
            <a:tailEnd type="none" w="med" len="med"/>
          </a:ln>
          <a:effectLst/>
        </p:spPr>
      </p:cxnSp>
      <p:pic>
        <p:nvPicPr>
          <p:cNvPr id="13" name="Picture 3"/>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475983" y="349111"/>
            <a:ext cx="277200" cy="302400"/>
          </a:xfrm>
          <a:prstGeom prst="rect">
            <a:avLst/>
          </a:prstGeom>
          <a:noFill/>
          <a:ln w="9525">
            <a:noFill/>
            <a:miter lim="800000"/>
            <a:headEnd/>
            <a:tailEnd/>
          </a:ln>
        </p:spPr>
      </p:pic>
      <p:sp>
        <p:nvSpPr>
          <p:cNvPr id="4"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a-DK" dirty="0"/>
              <a:t>Laufende Revision(en) der Zivilprozessordnung – ein aktueller Werkstattbericht  - Bernischer Juristenverein / 16. Januar 2023 - Philipp Weber</a:t>
            </a:r>
            <a:endParaRPr lang="fr-CH" dirty="0"/>
          </a:p>
          <a:p>
            <a:endParaRPr lang="fr-CH"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54" r:id="rId4"/>
    <p:sldLayoutId id="2147483655" r:id="rId5"/>
  </p:sldLayoutIdLst>
  <p:hf hdr="0" dt="0"/>
  <p:txStyles>
    <p:titleStyle>
      <a:lvl1pPr algn="l" rtl="0" eaLnBrk="1" fontAlgn="base" hangingPunct="1">
        <a:lnSpc>
          <a:spcPts val="3600"/>
        </a:lnSpc>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268288" indent="-268288" algn="l" rtl="0" eaLnBrk="1" fontAlgn="base" hangingPunct="1">
        <a:lnSpc>
          <a:spcPts val="2600"/>
        </a:lnSpc>
        <a:spcBef>
          <a:spcPts val="0"/>
        </a:spcBef>
        <a:spcAft>
          <a:spcPts val="0"/>
        </a:spcAft>
        <a:buFont typeface="Arial" panose="020B0604020202020204" pitchFamily="34" charset="0"/>
        <a:buChar char="•"/>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1" userDrawn="1">
          <p15:clr>
            <a:srgbClr val="F26B43"/>
          </p15:clr>
        </p15:guide>
        <p15:guide id="3" orient="horz" pos="3942" userDrawn="1">
          <p15:clr>
            <a:srgbClr val="F26B43"/>
          </p15:clr>
        </p15:guide>
        <p15:guide id="5" pos="7379" userDrawn="1">
          <p15:clr>
            <a:srgbClr val="F26B43"/>
          </p15:clr>
        </p15:guide>
        <p15:guide id="7" orient="horz" pos="4156" userDrawn="1">
          <p15:clr>
            <a:srgbClr val="F26B43"/>
          </p15:clr>
        </p15:guide>
        <p15:guide id="8" orient="horz" pos="232" userDrawn="1">
          <p15:clr>
            <a:srgbClr val="F26B43"/>
          </p15:clr>
        </p15:guide>
        <p15:guide id="9" pos="869" userDrawn="1">
          <p15:clr>
            <a:srgbClr val="F26B43"/>
          </p15:clr>
        </p15:guide>
        <p15:guide id="10" orient="horz" pos="3770" userDrawn="1">
          <p15:clr>
            <a:srgbClr val="F26B43"/>
          </p15:clr>
        </p15:guide>
        <p15:guide id="11" orient="horz" pos="913" userDrawn="1">
          <p15:clr>
            <a:srgbClr val="F26B43"/>
          </p15:clr>
        </p15:guide>
        <p15:guide id="12" orient="horz" pos="3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lex.admin.ch/eli/cc/2020/234/de" TargetMode="External"/><Relationship Id="rId2" Type="http://schemas.openxmlformats.org/officeDocument/2006/relationships/hyperlink" Target="https://www.bger.ch/ext/eurospider/live/de/php/clir/http/index.php?highlight_docid=atf%3A%2F%2F146-III-194%3Ade&amp;lang=de&amp;zoom=&amp;type=show_docu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ger.ch/ext/eurospider/live/de/php/aza/http/index.php?lang=de&amp;type=highlight_simple_query&amp;page=1&amp;from_date=&amp;to_date=&amp;sort=relevance&amp;insertion_date=&amp;top_subcollection_aza=all&amp;query_words=4A_50%2F2021&amp;highlight_docid=atf%3A%2F%2F147-III-475%3Ade&amp;azaclir=az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arlament.ch/de/ratsbetrieb/suche-curia-vista/geschaeft?AffairId=20210082" TargetMode="External"/><Relationship Id="rId2" Type="http://schemas.openxmlformats.org/officeDocument/2006/relationships/hyperlink" Target="https://www.admin.ch/opc/de/federal-gazette/2021/304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j.admin.ch/bj/de/home/staat/gesetzgebung/aenderung-zpo.html" TargetMode="External"/><Relationship Id="rId2" Type="http://schemas.openxmlformats.org/officeDocument/2006/relationships/hyperlink" Target="https://www.parlament.ch/de/ratsbetrieb/suche-curia-vista/geschaeft?AffairId=20144008" TargetMode="External"/><Relationship Id="rId1" Type="http://schemas.openxmlformats.org/officeDocument/2006/relationships/slideLayout" Target="../slideLayouts/slideLayout2.xml"/><Relationship Id="rId5" Type="http://schemas.openxmlformats.org/officeDocument/2006/relationships/hyperlink" Target="https://www.fedlex.admin.ch/eli/fga/2023/786/de" TargetMode="External"/><Relationship Id="rId4" Type="http://schemas.openxmlformats.org/officeDocument/2006/relationships/hyperlink" Target="https://www.parlament.ch/de/ratsbetrieb/suche-curia-vista/geschaeft?AffairId=2020002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1727198" y="2455816"/>
            <a:ext cx="8737600" cy="1539949"/>
          </a:xfrm>
        </p:spPr>
        <p:txBody>
          <a:bodyPr/>
          <a:lstStyle/>
          <a:p>
            <a:pPr>
              <a:lnSpc>
                <a:spcPct val="100000"/>
              </a:lnSpc>
              <a:spcBef>
                <a:spcPts val="1800"/>
              </a:spcBef>
              <a:spcAft>
                <a:spcPts val="600"/>
              </a:spcAft>
            </a:pPr>
            <a:r>
              <a:rPr lang="da-DK" sz="3300" dirty="0"/>
              <a:t>ZPO-Revision(en) – Rück- und Ausblick aus der Gesetzgebungswerkstatt</a:t>
            </a:r>
            <a:br>
              <a:rPr lang="fr-CH" sz="3300" dirty="0"/>
            </a:br>
            <a:endParaRPr lang="fr-CH" sz="3300" b="0" i="1" dirty="0"/>
          </a:p>
        </p:txBody>
      </p:sp>
      <p:sp>
        <p:nvSpPr>
          <p:cNvPr id="6" name="Textplatzhalter 5"/>
          <p:cNvSpPr>
            <a:spLocks noGrp="1"/>
          </p:cNvSpPr>
          <p:nvPr>
            <p:ph type="body" sz="quarter" idx="10"/>
          </p:nvPr>
        </p:nvSpPr>
        <p:spPr>
          <a:xfrm>
            <a:off x="1727198" y="5764034"/>
            <a:ext cx="9569691" cy="717887"/>
          </a:xfrm>
        </p:spPr>
        <p:txBody>
          <a:bodyPr/>
          <a:lstStyle/>
          <a:p>
            <a:r>
              <a:rPr lang="de-CH" sz="2400" dirty="0"/>
              <a:t>Philipp Weber</a:t>
            </a:r>
          </a:p>
          <a:p>
            <a:endParaRPr lang="de-CH" b="1" dirty="0"/>
          </a:p>
        </p:txBody>
      </p:sp>
      <p:sp>
        <p:nvSpPr>
          <p:cNvPr id="4" name="Textplatzhalter 5"/>
          <p:cNvSpPr txBox="1">
            <a:spLocks/>
          </p:cNvSpPr>
          <p:nvPr/>
        </p:nvSpPr>
        <p:spPr bwMode="auto">
          <a:xfrm>
            <a:off x="1727199" y="4110446"/>
            <a:ext cx="9569691" cy="1442322"/>
          </a:xfrm>
          <a:prstGeom prst="rect">
            <a:avLst/>
          </a:prstGeom>
          <a:noFill/>
          <a:ln w="9525">
            <a:noFill/>
            <a:miter lim="800000"/>
            <a:headEnd/>
            <a:tailEnd/>
          </a:ln>
          <a:effectLst/>
        </p:spPr>
        <p:txBody>
          <a:bodyPr vert="horz" wrap="square" lIns="0" tIns="46800" rIns="0" bIns="0" numCol="1" anchor="t" anchorCtr="0" compatLnSpc="1">
            <a:prstTxWarp prst="textNoShape">
              <a:avLst/>
            </a:prstTxWarp>
          </a:bodyPr>
          <a:lstStyle>
            <a:lvl1pPr marL="0" indent="0" algn="l" rtl="0" eaLnBrk="1" fontAlgn="base" hangingPunct="1">
              <a:lnSpc>
                <a:spcPct val="100000"/>
              </a:lnSpc>
              <a:spcBef>
                <a:spcPts val="0"/>
              </a:spcBef>
              <a:spcAft>
                <a:spcPts val="600"/>
              </a:spcAft>
              <a:buFont typeface="Arial" panose="020B0604020202020204" pitchFamily="34" charset="0"/>
              <a:buNone/>
              <a:defRPr sz="32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r>
              <a:rPr lang="de-CH" sz="2400" kern="0" dirty="0"/>
              <a:t>Weiterbildungstagung Basellandschaftliche Richtervereinigung BLRV</a:t>
            </a:r>
          </a:p>
          <a:p>
            <a:r>
              <a:rPr lang="de-CH" sz="2400" kern="0" dirty="0"/>
              <a:t>vom 16. Juni 2023 in Bad Bubendorf</a:t>
            </a:r>
          </a:p>
        </p:txBody>
      </p:sp>
    </p:spTree>
    <p:extLst>
      <p:ext uri="{BB962C8B-B14F-4D97-AF65-F5344CB8AC3E}">
        <p14:creationId xmlns:p14="http://schemas.microsoft.com/office/powerpoint/2010/main" val="31484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tabLst>
                <a:tab pos="539750" algn="l"/>
              </a:tabLst>
            </a:pPr>
            <a:r>
              <a:rPr lang="de-CH" dirty="0"/>
              <a:t>Widerklage:</a:t>
            </a:r>
            <a:br>
              <a:rPr lang="de-CH" dirty="0"/>
            </a:br>
            <a:r>
              <a:rPr lang="de-CH" dirty="0"/>
              <a:t>Zulassung der verfahrensartübergreifenden Widerklage in zwei Fällen</a:t>
            </a:r>
            <a:br>
              <a:rPr lang="de-CH" dirty="0"/>
            </a:br>
            <a:r>
              <a:rPr lang="de-CH" sz="1600" b="1" i="1" dirty="0">
                <a:latin typeface="Times New Roman" panose="02020603050405020304" pitchFamily="18" charset="0"/>
                <a:cs typeface="Times New Roman" panose="02020603050405020304" pitchFamily="18" charset="0"/>
              </a:rPr>
              <a:t>Art. 224 Abs. </a:t>
            </a:r>
            <a:r>
              <a:rPr lang="de-CH" sz="1600" b="1" i="1" dirty="0" err="1">
                <a:latin typeface="Times New Roman" panose="02020603050405020304" pitchFamily="18" charset="0"/>
                <a:cs typeface="Times New Roman" panose="02020603050405020304" pitchFamily="18" charset="0"/>
              </a:rPr>
              <a:t>1</a:t>
            </a:r>
            <a:r>
              <a:rPr lang="de-CH" sz="1600" b="1" i="1" baseline="30000" dirty="0" err="1">
                <a:latin typeface="Times New Roman" panose="02020603050405020304" pitchFamily="18" charset="0"/>
                <a:cs typeface="Times New Roman" panose="02020603050405020304" pitchFamily="18" charset="0"/>
              </a:rPr>
              <a:t>bis</a:t>
            </a:r>
            <a:br>
              <a:rPr lang="de-CH" sz="1600" dirty="0">
                <a:latin typeface="Times New Roman" panose="02020603050405020304" pitchFamily="18" charset="0"/>
                <a:cs typeface="Times New Roman" panose="02020603050405020304" pitchFamily="18" charset="0"/>
              </a:rPr>
            </a:br>
            <a:r>
              <a:rPr lang="de-CH" sz="1600" b="0" i="0" baseline="30000" dirty="0" err="1">
                <a:effectLst/>
                <a:latin typeface="Times New Roman" panose="02020603050405020304" pitchFamily="18" charset="0"/>
                <a:cs typeface="Times New Roman" panose="02020603050405020304" pitchFamily="18" charset="0"/>
              </a:rPr>
              <a:t>1bis</a:t>
            </a:r>
            <a:r>
              <a:rPr lang="de-CH" sz="1600" b="0" i="0" dirty="0">
                <a:effectLst/>
                <a:latin typeface="Times New Roman" panose="02020603050405020304" pitchFamily="18" charset="0"/>
                <a:cs typeface="Times New Roman" panose="02020603050405020304" pitchFamily="18" charset="0"/>
              </a:rPr>
              <a:t> Die Widerklage ist auch zulässig und zusammen mit der Hauptklage im ordentlichen Verfahren zu beurteilen, wenn:</a:t>
            </a:r>
            <a:br>
              <a:rPr lang="de-CH" sz="1600" dirty="0">
                <a:latin typeface="Times New Roman" panose="02020603050405020304" pitchFamily="18" charset="0"/>
                <a:cs typeface="Times New Roman" panose="02020603050405020304" pitchFamily="18" charset="0"/>
              </a:rPr>
            </a:br>
            <a:r>
              <a:rPr lang="de-CH" sz="1600" b="0" i="0" dirty="0">
                <a:effectLst/>
                <a:latin typeface="Times New Roman" panose="02020603050405020304" pitchFamily="18" charset="0"/>
                <a:cs typeface="Times New Roman" panose="02020603050405020304" pitchFamily="18" charset="0"/>
              </a:rPr>
              <a:t>a. 	der geltend gemachte Anspruch lediglich aufgrund des Streitwerts im vereinfachten Verfahren, die Hauptklage aber im   </a:t>
            </a:r>
            <a:br>
              <a:rPr lang="de-CH" sz="1600" b="0" i="0" dirty="0">
                <a:effectLst/>
                <a:latin typeface="Times New Roman" panose="02020603050405020304" pitchFamily="18" charset="0"/>
                <a:cs typeface="Times New Roman" panose="02020603050405020304" pitchFamily="18" charset="0"/>
              </a:rPr>
            </a:br>
            <a:r>
              <a:rPr lang="de-CH" sz="1600" b="0" i="0" dirty="0">
                <a:effectLst/>
                <a:latin typeface="Times New Roman" panose="02020603050405020304" pitchFamily="18" charset="0"/>
                <a:cs typeface="Times New Roman" panose="02020603050405020304" pitchFamily="18" charset="0"/>
              </a:rPr>
              <a:t>      ordentlichen Verfahren zu beurteilen ist; oder</a:t>
            </a:r>
            <a:br>
              <a:rPr lang="de-CH" sz="1600" b="0" i="0" dirty="0">
                <a:effectLst/>
                <a:latin typeface="Times New Roman" panose="02020603050405020304" pitchFamily="18" charset="0"/>
                <a:cs typeface="Times New Roman" panose="02020603050405020304" pitchFamily="18" charset="0"/>
              </a:rPr>
            </a:br>
            <a:r>
              <a:rPr lang="de-CH" sz="1600" b="0" i="0" dirty="0">
                <a:effectLst/>
                <a:latin typeface="Times New Roman" panose="02020603050405020304" pitchFamily="18" charset="0"/>
                <a:cs typeface="Times New Roman" panose="02020603050405020304" pitchFamily="18" charset="0"/>
              </a:rPr>
              <a:t>b. 	mit der Widerklage auf Feststellung des Nichtbestehens eines Rechts oder Rechtsverhältnisses geklagt wird, nachdem </a:t>
            </a:r>
            <a:br>
              <a:rPr lang="de-CH" sz="1600" b="0" i="0" dirty="0">
                <a:effectLst/>
                <a:latin typeface="Times New Roman" panose="02020603050405020304" pitchFamily="18" charset="0"/>
                <a:cs typeface="Times New Roman" panose="02020603050405020304" pitchFamily="18" charset="0"/>
              </a:rPr>
            </a:br>
            <a:r>
              <a:rPr lang="de-CH" sz="1600" b="0" i="0" dirty="0">
                <a:effectLst/>
                <a:latin typeface="Times New Roman" panose="02020603050405020304" pitchFamily="18" charset="0"/>
                <a:cs typeface="Times New Roman" panose="02020603050405020304" pitchFamily="18" charset="0"/>
              </a:rPr>
              <a:t>     mit der Hauptklage nur ein Teil eines Anspruchs aus diesem Recht oder Rechtsverhältnis eingeklagt wurde und deshalb </a:t>
            </a:r>
            <a:br>
              <a:rPr lang="de-CH" sz="1600" b="0" i="0" dirty="0">
                <a:effectLst/>
                <a:latin typeface="Times New Roman" panose="02020603050405020304" pitchFamily="18" charset="0"/>
                <a:cs typeface="Times New Roman" panose="02020603050405020304" pitchFamily="18" charset="0"/>
              </a:rPr>
            </a:br>
            <a:r>
              <a:rPr lang="de-CH" sz="1600" b="0" i="0" dirty="0">
                <a:effectLst/>
                <a:latin typeface="Times New Roman" panose="02020603050405020304" pitchFamily="18" charset="0"/>
                <a:cs typeface="Times New Roman" panose="02020603050405020304" pitchFamily="18" charset="0"/>
              </a:rPr>
              <a:t>     lediglich aufgrund des Streitwerts das vereinfachte Verfahren Anwendung findet.</a:t>
            </a:r>
            <a:endParaRPr lang="de-CH" sz="1600" dirty="0">
              <a:latin typeface="Times New Roman" panose="02020603050405020304" pitchFamily="18" charset="0"/>
              <a:cs typeface="Times New Roman" panose="02020603050405020304" pitchFamily="18" charset="0"/>
            </a:endParaRPr>
          </a:p>
          <a:p>
            <a:pPr marL="0" indent="0">
              <a:buNone/>
            </a:pPr>
            <a:endParaRPr lang="de-CH" dirty="0"/>
          </a:p>
          <a:p>
            <a:r>
              <a:rPr lang="de-CH" i="1" dirty="0"/>
              <a:t>[Besondere Streitwertberechnung bei Teilklage und negativer Feststellungswiderklage, Art. 94 Abs. 2 </a:t>
            </a:r>
            <a:r>
              <a:rPr lang="de-CH" i="1" dirty="0" err="1"/>
              <a:t>nZPO</a:t>
            </a:r>
            <a:r>
              <a:rPr lang="de-CH" i="1" dirty="0"/>
              <a:t>]</a:t>
            </a:r>
          </a:p>
        </p:txBody>
      </p:sp>
      <p:sp>
        <p:nvSpPr>
          <p:cNvPr id="3" name="Foliennummernplatzhalter 2"/>
          <p:cNvSpPr>
            <a:spLocks noGrp="1"/>
          </p:cNvSpPr>
          <p:nvPr>
            <p:ph type="sldNum" sz="quarter" idx="11"/>
          </p:nvPr>
        </p:nvSpPr>
        <p:spPr/>
        <p:txBody>
          <a:bodyPr/>
          <a:lstStyle/>
          <a:p>
            <a:fld id="{7D21FFDD-132D-4B5B-AD6B-BCC06A41D268}" type="slidenum">
              <a:rPr lang="de-CH" smtClean="0"/>
              <a:pPr/>
              <a:t>10</a:t>
            </a:fld>
            <a:endParaRPr lang="de-CH" dirty="0"/>
          </a:p>
        </p:txBody>
      </p:sp>
      <p:sp>
        <p:nvSpPr>
          <p:cNvPr id="5" name="Titel 4"/>
          <p:cNvSpPr>
            <a:spLocks noGrp="1"/>
          </p:cNvSpPr>
          <p:nvPr>
            <p:ph type="title" idx="4294967295"/>
          </p:nvPr>
        </p:nvSpPr>
        <p:spPr>
          <a:xfrm>
            <a:off x="1401183" y="308471"/>
            <a:ext cx="10312449" cy="900000"/>
          </a:xfrm>
        </p:spPr>
        <p:txBody>
          <a:bodyPr/>
          <a:lstStyle/>
          <a:p>
            <a:pPr marL="720725" indent="-720725" defTabSz="446088">
              <a:tabLst>
                <a:tab pos="720725" algn="l"/>
              </a:tabLst>
            </a:pPr>
            <a:r>
              <a:rPr lang="de-CH" dirty="0"/>
              <a:t>3.	Verfahrenskoordination (II) 	</a:t>
            </a:r>
          </a:p>
        </p:txBody>
      </p:sp>
      <p:sp>
        <p:nvSpPr>
          <p:cNvPr id="6" name="Fußzeilenplatzhalter 3">
            <a:extLst>
              <a:ext uri="{FF2B5EF4-FFF2-40B4-BE49-F238E27FC236}">
                <a16:creationId xmlns:a16="http://schemas.microsoft.com/office/drawing/2014/main" id="{25093B37-DE07-4625-B0D5-A6968185C61D}"/>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32502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016703"/>
            <a:ext cx="10586402" cy="4526612"/>
          </a:xfrm>
        </p:spPr>
        <p:txBody>
          <a:bodyPr/>
          <a:lstStyle/>
          <a:p>
            <a:pPr marL="0" indent="0">
              <a:buNone/>
            </a:pPr>
            <a:r>
              <a:rPr lang="de-CH" i="1" dirty="0"/>
              <a:t>«Punktuelle Verbesserungen»</a:t>
            </a:r>
          </a:p>
          <a:p>
            <a:r>
              <a:rPr lang="de-CH" dirty="0"/>
              <a:t>Verzicht auf Schlichtungsverfahren bei Unterhaltsklagen (Art. 198 Bst. </a:t>
            </a:r>
            <a:r>
              <a:rPr lang="de-CH" dirty="0" err="1"/>
              <a:t>b</a:t>
            </a:r>
            <a:r>
              <a:rPr lang="de-CH" baseline="30000" dirty="0" err="1"/>
              <a:t>bis</a:t>
            </a:r>
            <a:r>
              <a:rPr lang="de-CH" dirty="0"/>
              <a:t> </a:t>
            </a:r>
            <a:r>
              <a:rPr lang="de-CH" dirty="0" err="1"/>
              <a:t>nZPO</a:t>
            </a:r>
            <a:r>
              <a:rPr lang="de-CH" dirty="0"/>
              <a:t>)</a:t>
            </a:r>
          </a:p>
          <a:p>
            <a:pPr algn="l">
              <a:spcBef>
                <a:spcPts val="300"/>
              </a:spcBef>
              <a:spcAft>
                <a:spcPts val="600"/>
              </a:spcAft>
            </a:pPr>
            <a:r>
              <a:rPr lang="de-CH" dirty="0"/>
              <a:t>Anwendung vereinfachtes Verfahren auf Scheidungsklagen und selbstständige Unterhaltsklagen (Art. 288 Abs. 2 und 291 Abs. 3, Art. 295 </a:t>
            </a:r>
            <a:r>
              <a:rPr lang="de-CH" dirty="0" err="1"/>
              <a:t>nZPO</a:t>
            </a:r>
            <a:r>
              <a:rPr lang="de-CH" dirty="0"/>
              <a:t>):</a:t>
            </a:r>
            <a:br>
              <a:rPr lang="de-CH" dirty="0"/>
            </a:br>
            <a:r>
              <a:rPr lang="de-CH" sz="1600" b="1" i="1" dirty="0">
                <a:effectLst/>
                <a:latin typeface="Times New Roman" panose="02020603050405020304" pitchFamily="18" charset="0"/>
                <a:cs typeface="Times New Roman" panose="02020603050405020304" pitchFamily="18" charset="0"/>
              </a:rPr>
              <a:t>Art. 291 Abs. 3</a:t>
            </a:r>
            <a:br>
              <a:rPr lang="de-CH" sz="1600" b="0" i="1" dirty="0">
                <a:effectLst/>
                <a:latin typeface="Times New Roman" panose="02020603050405020304" pitchFamily="18" charset="0"/>
                <a:cs typeface="Times New Roman" panose="02020603050405020304" pitchFamily="18" charset="0"/>
              </a:rPr>
            </a:br>
            <a:r>
              <a:rPr lang="de-CH" sz="1600" b="0" i="0" baseline="30000" dirty="0">
                <a:effectLst/>
                <a:latin typeface="Times New Roman" panose="02020603050405020304" pitchFamily="18" charset="0"/>
                <a:cs typeface="Times New Roman" panose="02020603050405020304" pitchFamily="18" charset="0"/>
              </a:rPr>
              <a:t>3</a:t>
            </a:r>
            <a:r>
              <a:rPr lang="de-CH" sz="1600" b="0" i="0" dirty="0">
                <a:effectLst/>
                <a:latin typeface="Times New Roman" panose="02020603050405020304" pitchFamily="18" charset="0"/>
                <a:cs typeface="Times New Roman" panose="02020603050405020304" pitchFamily="18" charset="0"/>
              </a:rPr>
              <a:t> Steht der Scheidungsgrund nicht fest oder kommt keine Einigung zustande, so gibt das Gericht der klagenden Partei Gelegenheit zur Klagebegründung oder zur Ergänzung der Begründung. Das Verfahren wird kontradiktorisch fortgesetzt. Es gilt das vereinfachte Verfahren.</a:t>
            </a:r>
            <a:endParaRPr lang="de-CH" dirty="0"/>
          </a:p>
          <a:p>
            <a:pPr>
              <a:spcBef>
                <a:spcPts val="300"/>
              </a:spcBef>
            </a:pPr>
            <a:r>
              <a:rPr lang="de-CH" dirty="0"/>
              <a:t>Regelung der Parteirollen der Eltern bei Unterhaltsstreitigkeiten (Art. 304 Abs. 2 </a:t>
            </a:r>
            <a:r>
              <a:rPr lang="de-CH" dirty="0" err="1"/>
              <a:t>nZPO</a:t>
            </a:r>
            <a:r>
              <a:rPr lang="de-CH" dirty="0"/>
              <a:t>)</a:t>
            </a:r>
          </a:p>
          <a:p>
            <a:pPr>
              <a:spcBef>
                <a:spcPts val="300"/>
              </a:spcBef>
            </a:pPr>
            <a:r>
              <a:rPr lang="de-CH" dirty="0">
                <a:solidFill>
                  <a:srgbClr val="ED181E"/>
                </a:solidFill>
              </a:rPr>
              <a:t>Berufungsfrist bei familienrechtlichen Summarverfahren (Art. 314 Abs. 2 </a:t>
            </a:r>
            <a:r>
              <a:rPr lang="de-CH" dirty="0" err="1">
                <a:solidFill>
                  <a:srgbClr val="ED181E"/>
                </a:solidFill>
              </a:rPr>
              <a:t>nZPO</a:t>
            </a:r>
            <a:r>
              <a:rPr lang="de-CH" dirty="0">
                <a:solidFill>
                  <a:srgbClr val="ED181E"/>
                </a:solidFill>
              </a:rPr>
              <a:t>)</a:t>
            </a:r>
          </a:p>
          <a:p>
            <a:pPr>
              <a:spcBef>
                <a:spcPts val="300"/>
              </a:spcBef>
            </a:pPr>
            <a:r>
              <a:rPr lang="de-CH" dirty="0"/>
              <a:t>Aktueller politischer Brennpunkt: Zahlreiche parlamentarische Vorstösse (Po. 19.3478 Schwander, Po. 19.3503 Müller-Altermatt, Po. 21.4141 </a:t>
            </a:r>
            <a:r>
              <a:rPr lang="de-CH" dirty="0" err="1"/>
              <a:t>Silberschmidt</a:t>
            </a:r>
            <a:r>
              <a:rPr lang="de-CH" dirty="0"/>
              <a:t>, </a:t>
            </a:r>
            <a:r>
              <a:rPr lang="de-CH" dirty="0" err="1"/>
              <a:t>Pa.Iv</a:t>
            </a:r>
            <a:r>
              <a:rPr lang="de-CH" dirty="0"/>
              <a:t>. 21.449 </a:t>
            </a:r>
            <a:r>
              <a:rPr lang="de-CH" dirty="0" err="1"/>
              <a:t>Kamerzin</a:t>
            </a:r>
            <a:r>
              <a:rPr lang="de-CH" dirty="0"/>
              <a:t>, </a:t>
            </a:r>
            <a:r>
              <a:rPr lang="de-CH" dirty="0">
                <a:solidFill>
                  <a:srgbClr val="ED181E"/>
                </a:solidFill>
              </a:rPr>
              <a:t>Po. 22.3380 RK-N</a:t>
            </a:r>
            <a:r>
              <a:rPr lang="de-CH" dirty="0"/>
              <a:t>, Mo. 22.4000 Romano)</a:t>
            </a:r>
          </a:p>
          <a:p>
            <a:pPr>
              <a:spcBef>
                <a:spcPts val="300"/>
              </a:spcBef>
            </a:pPr>
            <a:r>
              <a:rPr lang="de-CH" dirty="0"/>
              <a:t>Versuche/Pilotprojekte in verschiedenen Kantonen </a:t>
            </a:r>
            <a:br>
              <a:rPr lang="de-CH" dirty="0"/>
            </a:br>
            <a:r>
              <a:rPr lang="de-CH" dirty="0"/>
              <a:t>(Bsp. BS, VS, VD, BE [vgl. Art. 401 ZPO]) </a:t>
            </a:r>
            <a:r>
              <a:rPr lang="de-CH" i="1" dirty="0"/>
              <a:t>&gt; </a:t>
            </a:r>
            <a:r>
              <a:rPr lang="de-CH" i="1" dirty="0">
                <a:solidFill>
                  <a:srgbClr val="ED181E"/>
                </a:solidFill>
              </a:rPr>
              <a:t>Zukünftige Revision(en) </a:t>
            </a:r>
          </a:p>
        </p:txBody>
      </p:sp>
      <p:sp>
        <p:nvSpPr>
          <p:cNvPr id="3" name="Foliennummernplatzhalter 2"/>
          <p:cNvSpPr>
            <a:spLocks noGrp="1"/>
          </p:cNvSpPr>
          <p:nvPr>
            <p:ph type="sldNum" sz="quarter" idx="11"/>
          </p:nvPr>
        </p:nvSpPr>
        <p:spPr/>
        <p:txBody>
          <a:bodyPr/>
          <a:lstStyle/>
          <a:p>
            <a:fld id="{7D21FFDD-132D-4B5B-AD6B-BCC06A41D268}" type="slidenum">
              <a:rPr lang="de-CH" smtClean="0"/>
              <a:pPr/>
              <a:t>11</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4. 	Familienverfahrensrecht</a:t>
            </a:r>
          </a:p>
        </p:txBody>
      </p:sp>
      <p:sp>
        <p:nvSpPr>
          <p:cNvPr id="6" name="Fußzeilenplatzhalter 3">
            <a:extLst>
              <a:ext uri="{FF2B5EF4-FFF2-40B4-BE49-F238E27FC236}">
                <a16:creationId xmlns:a16="http://schemas.microsoft.com/office/drawing/2014/main" id="{BEEA46FC-B5D5-42D7-B036-D71A243FCED6}"/>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72031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72666"/>
            <a:ext cx="10586402" cy="4321742"/>
          </a:xfrm>
        </p:spPr>
        <p:txBody>
          <a:bodyPr/>
          <a:lstStyle/>
          <a:p>
            <a:r>
              <a:rPr lang="de-CH" dirty="0"/>
              <a:t>Status quo: «keine Rechtsgrundlage» (vgl. </a:t>
            </a:r>
            <a:r>
              <a:rPr lang="de-CH" dirty="0">
                <a:hlinkClick r:id="rId2"/>
              </a:rPr>
              <a:t>BGE 146 III 194</a:t>
            </a:r>
            <a:r>
              <a:rPr lang="de-CH" dirty="0"/>
              <a:t>)</a:t>
            </a:r>
          </a:p>
          <a:p>
            <a:pPr>
              <a:spcBef>
                <a:spcPts val="1200"/>
              </a:spcBef>
            </a:pPr>
            <a:r>
              <a:rPr lang="de-CH" dirty="0"/>
              <a:t>Minimale Vorschläge im Entwurf (vgl. Art. </a:t>
            </a:r>
            <a:r>
              <a:rPr lang="de-CH" dirty="0" err="1"/>
              <a:t>170</a:t>
            </a:r>
            <a:r>
              <a:rPr lang="de-CH" i="1" dirty="0" err="1"/>
              <a:t>a</a:t>
            </a:r>
            <a:r>
              <a:rPr lang="de-CH" dirty="0"/>
              <a:t> E-ZPO [Zeugen-]</a:t>
            </a:r>
            <a:r>
              <a:rPr lang="de-CH" sz="2100" b="0" dirty="0">
                <a:latin typeface="+mn-lt"/>
                <a:ea typeface="+mn-ea"/>
                <a:cs typeface="+mn-cs"/>
              </a:rPr>
              <a:t>Einvernahme mittels Videokonferenz</a:t>
            </a:r>
            <a:r>
              <a:rPr lang="de-CH" dirty="0"/>
              <a:t>) </a:t>
            </a:r>
          </a:p>
          <a:p>
            <a:pPr>
              <a:spcBef>
                <a:spcPts val="1200"/>
              </a:spcBef>
            </a:pPr>
            <a:r>
              <a:rPr lang="de-CH" dirty="0"/>
              <a:t>Corona-Pandemie: notrechtliche Regelung zum Einsatz von Video- und Telefon-konferenzen in </a:t>
            </a:r>
            <a:r>
              <a:rPr lang="de-CH" dirty="0">
                <a:hlinkClick r:id="rId3"/>
              </a:rPr>
              <a:t>Covid-19-Verordnung Justiz und Verfahrensrecht vom 16. April 2020</a:t>
            </a:r>
            <a:r>
              <a:rPr lang="de-CH" dirty="0"/>
              <a:t> (gültig vom 20. April 2020 bis 31. Dezember 2022)</a:t>
            </a:r>
          </a:p>
          <a:p>
            <a:pPr>
              <a:spcBef>
                <a:spcPts val="1200"/>
              </a:spcBef>
            </a:pPr>
            <a:r>
              <a:rPr lang="de-CH" dirty="0">
                <a:sym typeface="Symbol" panose="05050102010706020507" pitchFamily="18" charset="2"/>
              </a:rPr>
              <a:t>Parlamentarische Beratungen: </a:t>
            </a:r>
            <a:br>
              <a:rPr lang="de-CH" dirty="0">
                <a:sym typeface="Symbol" panose="05050102010706020507" pitchFamily="18" charset="2"/>
              </a:rPr>
            </a:br>
            <a:r>
              <a:rPr lang="de-CH" dirty="0">
                <a:sym typeface="Symbol" panose="05050102010706020507" pitchFamily="18" charset="2"/>
              </a:rPr>
              <a:t>- Vorschläge RK-S und Ständerat: Art. </a:t>
            </a:r>
            <a:r>
              <a:rPr lang="de-CH" dirty="0" err="1">
                <a:sym typeface="Symbol" panose="05050102010706020507" pitchFamily="18" charset="2"/>
              </a:rPr>
              <a:t>141</a:t>
            </a:r>
            <a:r>
              <a:rPr lang="de-CH" i="1" dirty="0" err="1">
                <a:sym typeface="Symbol" panose="05050102010706020507" pitchFamily="18" charset="2"/>
              </a:rPr>
              <a:t>a</a:t>
            </a:r>
            <a:r>
              <a:rPr lang="de-CH" dirty="0">
                <a:sym typeface="Symbol" panose="05050102010706020507" pitchFamily="18" charset="2"/>
              </a:rPr>
              <a:t> und </a:t>
            </a:r>
            <a:r>
              <a:rPr lang="de-CH" dirty="0" err="1">
                <a:sym typeface="Symbol" panose="05050102010706020507" pitchFamily="18" charset="2"/>
              </a:rPr>
              <a:t>141</a:t>
            </a:r>
            <a:r>
              <a:rPr lang="de-CH" i="1" dirty="0" err="1">
                <a:sym typeface="Symbol" panose="05050102010706020507" pitchFamily="18" charset="2"/>
              </a:rPr>
              <a:t>b</a:t>
            </a:r>
            <a:r>
              <a:rPr lang="de-CH" dirty="0">
                <a:sym typeface="Symbol" panose="05050102010706020507" pitchFamily="18" charset="2"/>
              </a:rPr>
              <a:t> sowie </a:t>
            </a:r>
            <a:r>
              <a:rPr lang="de-CH" dirty="0" err="1">
                <a:sym typeface="Symbol" panose="05050102010706020507" pitchFamily="18" charset="2"/>
              </a:rPr>
              <a:t>170</a:t>
            </a:r>
            <a:r>
              <a:rPr lang="de-CH" i="1" dirty="0" err="1">
                <a:sym typeface="Symbol" panose="05050102010706020507" pitchFamily="18" charset="2"/>
              </a:rPr>
              <a:t>a</a:t>
            </a:r>
            <a:r>
              <a:rPr lang="de-CH" dirty="0">
                <a:sym typeface="Symbol" panose="05050102010706020507" pitchFamily="18" charset="2"/>
              </a:rPr>
              <a:t> E-ZPO […]</a:t>
            </a:r>
            <a:br>
              <a:rPr lang="de-CH" dirty="0">
                <a:sym typeface="Symbol" panose="05050102010706020507" pitchFamily="18" charset="2"/>
              </a:rPr>
            </a:br>
            <a:r>
              <a:rPr lang="de-CH" dirty="0">
                <a:sym typeface="Symbol" panose="05050102010706020507" pitchFamily="18" charset="2"/>
              </a:rPr>
              <a:t>- abweichende Position Nationalrat: nur mit Einverständnis</a:t>
            </a:r>
            <a:br>
              <a:rPr lang="de-CH" dirty="0">
                <a:sym typeface="Symbol" panose="05050102010706020507" pitchFamily="18" charset="2"/>
              </a:rPr>
            </a:br>
            <a:r>
              <a:rPr lang="de-CH" dirty="0">
                <a:sym typeface="Symbol" panose="05050102010706020507" pitchFamily="18" charset="2"/>
              </a:rPr>
              <a:t>- gemäss Nationalrat</a:t>
            </a:r>
          </a:p>
          <a:p>
            <a:pPr marL="0" indent="0">
              <a:buNone/>
            </a:pPr>
            <a:r>
              <a:rPr lang="de-CH" dirty="0"/>
              <a:t> </a:t>
            </a:r>
          </a:p>
        </p:txBody>
      </p:sp>
      <p:sp>
        <p:nvSpPr>
          <p:cNvPr id="3" name="Foliennummernplatzhalter 2"/>
          <p:cNvSpPr>
            <a:spLocks noGrp="1"/>
          </p:cNvSpPr>
          <p:nvPr>
            <p:ph type="sldNum" sz="quarter" idx="11"/>
          </p:nvPr>
        </p:nvSpPr>
        <p:spPr/>
        <p:txBody>
          <a:bodyPr/>
          <a:lstStyle/>
          <a:p>
            <a:fld id="{7D21FFDD-132D-4B5B-AD6B-BCC06A41D268}" type="slidenum">
              <a:rPr lang="de-CH" smtClean="0"/>
              <a:pPr/>
              <a:t>12</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5. 	</a:t>
            </a:r>
            <a:r>
              <a:rPr lang="de-CH" b="1" dirty="0"/>
              <a:t>Elektronische Mittel zur Ton- und </a:t>
            </a:r>
            <a:br>
              <a:rPr lang="de-CH" b="1" dirty="0"/>
            </a:br>
            <a:r>
              <a:rPr lang="de-CH" b="1" dirty="0"/>
              <a:t>	Bildübertragung (I)</a:t>
            </a:r>
            <a:br>
              <a:rPr lang="de-CH" b="1" dirty="0"/>
            </a:br>
            <a:endParaRPr lang="de-CH" sz="2100" b="0" dirty="0">
              <a:latin typeface="+mn-lt"/>
              <a:ea typeface="+mn-ea"/>
              <a:cs typeface="+mn-cs"/>
            </a:endParaRPr>
          </a:p>
        </p:txBody>
      </p:sp>
      <p:sp>
        <p:nvSpPr>
          <p:cNvPr id="6" name="Fußzeilenplatzhalter 3">
            <a:extLst>
              <a:ext uri="{FF2B5EF4-FFF2-40B4-BE49-F238E27FC236}">
                <a16:creationId xmlns:a16="http://schemas.microsoft.com/office/drawing/2014/main" id="{2CB566CA-CD4B-4196-8217-00B67B3D4535}"/>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29221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72666"/>
            <a:ext cx="10167703" cy="4321742"/>
          </a:xfrm>
        </p:spPr>
        <p:txBody>
          <a:bodyPr/>
          <a:lstStyle/>
          <a:p>
            <a:pPr marL="0" indent="0">
              <a:lnSpc>
                <a:spcPct val="100000"/>
              </a:lnSpc>
              <a:buFont typeface="Arial" panose="020B0604020202020204" pitchFamily="34" charset="0"/>
              <a:buNone/>
              <a:tabLst>
                <a:tab pos="1073150" algn="l"/>
              </a:tabLst>
            </a:pPr>
            <a:r>
              <a:rPr lang="de-CH" sz="1600" b="1" i="1" dirty="0">
                <a:latin typeface="Times New Roman" panose="02020603050405020304" pitchFamily="18" charset="0"/>
                <a:cs typeface="Times New Roman" panose="02020603050405020304" pitchFamily="18" charset="0"/>
              </a:rPr>
              <a:t>Art. </a:t>
            </a:r>
            <a:r>
              <a:rPr lang="de-CH" sz="1600" b="1" i="1" dirty="0" err="1">
                <a:latin typeface="Times New Roman" panose="02020603050405020304" pitchFamily="18" charset="0"/>
                <a:cs typeface="Times New Roman" panose="02020603050405020304" pitchFamily="18" charset="0"/>
              </a:rPr>
              <a:t>141a</a:t>
            </a:r>
            <a:r>
              <a:rPr lang="de-CH" sz="1600" b="1" i="1" dirty="0">
                <a:latin typeface="Times New Roman" panose="02020603050405020304" pitchFamily="18" charset="0"/>
                <a:cs typeface="Times New Roman" panose="02020603050405020304" pitchFamily="18" charset="0"/>
              </a:rPr>
              <a:t> 	Grundsätze</a:t>
            </a:r>
            <a:br>
              <a:rPr lang="de-CH" sz="1600" dirty="0">
                <a:latin typeface="Times New Roman" panose="02020603050405020304" pitchFamily="18" charset="0"/>
                <a:cs typeface="Times New Roman" panose="02020603050405020304" pitchFamily="18" charset="0"/>
              </a:rPr>
            </a:br>
            <a:r>
              <a:rPr lang="de-CH" sz="1600" kern="0" baseline="30000" dirty="0">
                <a:latin typeface="Times New Roman" panose="02020603050405020304" pitchFamily="18" charset="0"/>
                <a:cs typeface="Times New Roman" panose="02020603050405020304" pitchFamily="18" charset="0"/>
              </a:rPr>
              <a:t>1</a:t>
            </a:r>
            <a:r>
              <a:rPr lang="de-CH" sz="1600" kern="0" dirty="0">
                <a:latin typeface="Times New Roman" panose="02020603050405020304" pitchFamily="18" charset="0"/>
                <a:cs typeface="Times New Roman" panose="02020603050405020304" pitchFamily="18" charset="0"/>
              </a:rPr>
              <a:t> Das Gericht kann mündliche Prozesshandlungen auf Antrag oder von Amtes wegen mittels elektronischer Mittel zur Ton- und Bildübertragung, insbesondere mittels Videokonferenz, durchführen oder den am Verfahren beteiligten Personen die Teilnahme mittels solcher Mittel gestatten, sofern das Gesetz nichts anderes bestimmt und sämtliche Parteien damit einverstanden sind </a:t>
            </a:r>
            <a:r>
              <a:rPr lang="de-CH" sz="1600" strike="sngStrike" dirty="0">
                <a:solidFill>
                  <a:srgbClr val="ED181E"/>
                </a:solidFill>
                <a:latin typeface="Times New Roman" panose="02020603050405020304" pitchFamily="18" charset="0"/>
                <a:cs typeface="Times New Roman" panose="02020603050405020304" pitchFamily="18" charset="0"/>
              </a:rPr>
              <a:t>oder besondere Umstände des Einzelfalls oder allgemeiner Natur vorliegen, die den Einsatz elektronischer Instrumente erforderlich machen, und keine überwiegenden öffentlichen oder privaten Interessen entgegenstehen</a:t>
            </a:r>
            <a:r>
              <a:rPr lang="de-CH" sz="1600" kern="0" dirty="0">
                <a:solidFill>
                  <a:srgbClr val="ED181E"/>
                </a:solidFill>
                <a:latin typeface="Times New Roman" panose="02020603050405020304" pitchFamily="18" charset="0"/>
                <a:cs typeface="Times New Roman" panose="02020603050405020304" pitchFamily="18" charset="0"/>
              </a:rPr>
              <a:t>.</a:t>
            </a:r>
          </a:p>
          <a:p>
            <a:pPr marL="0" indent="0">
              <a:lnSpc>
                <a:spcPct val="100000"/>
              </a:lnSpc>
              <a:buFont typeface="Arial" panose="020B0604020202020204" pitchFamily="34" charset="0"/>
              <a:buNone/>
            </a:pPr>
            <a:r>
              <a:rPr lang="de-CH" sz="1600" kern="0" baseline="30000" dirty="0">
                <a:latin typeface="Times New Roman" panose="02020603050405020304" pitchFamily="18" charset="0"/>
                <a:cs typeface="Times New Roman" panose="02020603050405020304" pitchFamily="18" charset="0"/>
              </a:rPr>
              <a:t>2</a:t>
            </a:r>
            <a:r>
              <a:rPr lang="de-CH" sz="1600" kern="0" dirty="0">
                <a:latin typeface="Times New Roman" panose="02020603050405020304" pitchFamily="18" charset="0"/>
                <a:cs typeface="Times New Roman" panose="02020603050405020304" pitchFamily="18" charset="0"/>
              </a:rPr>
              <a:t> Sofern dieses Gesetz das persönliche Erscheinen der Parteien verlangt, ist der Einsatz elektronischer Mittel nur zulässig, wenn die Parteien damit einverstanden sind und keine überwiegenden öffentlichen oder privaten Interessen entgegenstehen.</a:t>
            </a:r>
          </a:p>
          <a:p>
            <a:pPr marL="0" indent="0">
              <a:lnSpc>
                <a:spcPct val="100000"/>
              </a:lnSpc>
              <a:buFont typeface="Arial" panose="020B0604020202020204" pitchFamily="34" charset="0"/>
              <a:buNone/>
            </a:pPr>
            <a:r>
              <a:rPr lang="de-CH" sz="1600" kern="0" baseline="30000" dirty="0">
                <a:latin typeface="Times New Roman" panose="02020603050405020304" pitchFamily="18" charset="0"/>
                <a:cs typeface="Times New Roman" panose="02020603050405020304" pitchFamily="18" charset="0"/>
              </a:rPr>
              <a:t>3</a:t>
            </a:r>
            <a:r>
              <a:rPr lang="de-CH" sz="1600" kern="0" dirty="0">
                <a:latin typeface="Times New Roman" panose="02020603050405020304" pitchFamily="18" charset="0"/>
                <a:cs typeface="Times New Roman" panose="02020603050405020304" pitchFamily="18" charset="0"/>
              </a:rPr>
              <a:t> Sofern eine Verhandlung nach diesem Gesetz öffentlich ist, gewährt das Gericht auf Antrag hin den Zugang vor Ort. Das Gericht kann den Zugang auch ohne vorherigen Antrag über elektronische Mittel gewähren.</a:t>
            </a:r>
            <a:endParaRPr lang="de-CH" sz="1600" i="1" kern="0" dirty="0">
              <a:latin typeface="Times New Roman" panose="02020603050405020304" pitchFamily="18" charset="0"/>
              <a:cs typeface="Times New Roman" panose="02020603050405020304" pitchFamily="18" charset="0"/>
            </a:endParaRPr>
          </a:p>
          <a:p>
            <a:pPr>
              <a:lnSpc>
                <a:spcPct val="100000"/>
              </a:lnSpc>
              <a:tabLst>
                <a:tab pos="1073150" algn="l"/>
              </a:tabLst>
            </a:pPr>
            <a:endParaRPr lang="de-CH" sz="1600" i="1" kern="0" dirty="0">
              <a:latin typeface="Times New Roman" panose="02020603050405020304" pitchFamily="18" charset="0"/>
              <a:cs typeface="Times New Roman" panose="02020603050405020304" pitchFamily="18" charset="0"/>
            </a:endParaRPr>
          </a:p>
          <a:p>
            <a:pPr>
              <a:lnSpc>
                <a:spcPct val="100000"/>
              </a:lnSpc>
              <a:tabLst>
                <a:tab pos="1073150" algn="l"/>
              </a:tabLst>
            </a:pPr>
            <a:r>
              <a:rPr lang="de-CH" dirty="0"/>
              <a:t>Komplette und teilweise Durchführung mittels elektronischer Mittel zur Ton- und Bildübertragung möglich</a:t>
            </a:r>
          </a:p>
          <a:p>
            <a:pPr>
              <a:lnSpc>
                <a:spcPct val="100000"/>
              </a:lnSpc>
              <a:spcBef>
                <a:spcPts val="1200"/>
              </a:spcBef>
              <a:tabLst>
                <a:tab pos="1073150" algn="l"/>
              </a:tabLst>
            </a:pPr>
            <a:r>
              <a:rPr lang="de-CH" dirty="0"/>
              <a:t>Gewährleistung der Öffentlichkeit</a:t>
            </a:r>
          </a:p>
          <a:p>
            <a:pPr marL="0" indent="0">
              <a:lnSpc>
                <a:spcPct val="100000"/>
              </a:lnSpc>
              <a:buNone/>
              <a:tabLst>
                <a:tab pos="1073150" algn="l"/>
              </a:tabLst>
            </a:pPr>
            <a:endParaRPr lang="de-CH" dirty="0"/>
          </a:p>
          <a:p>
            <a:pPr marL="266700" indent="0">
              <a:lnSpc>
                <a:spcPct val="100000"/>
              </a:lnSpc>
              <a:buNone/>
              <a:tabLst>
                <a:tab pos="355600" algn="l"/>
                <a:tab pos="1073150" algn="l"/>
              </a:tabLst>
            </a:pPr>
            <a:r>
              <a:rPr lang="de-CH" dirty="0"/>
              <a:t> </a:t>
            </a:r>
            <a:r>
              <a:rPr lang="de-CH" u="sng" dirty="0"/>
              <a:t>Aber:</a:t>
            </a:r>
            <a:r>
              <a:rPr lang="de-CH" b="1" dirty="0"/>
              <a:t> </a:t>
            </a:r>
            <a:r>
              <a:rPr lang="de-CH" dirty="0"/>
              <a:t>Keine Anwendung gegen den Willen einer Partei, keine «Krisenfallregelung»</a:t>
            </a:r>
            <a:br>
              <a:rPr lang="de-CH" sz="1600" i="1" kern="0" dirty="0">
                <a:latin typeface="Times New Roman" panose="02020603050405020304" pitchFamily="18" charset="0"/>
                <a:cs typeface="Times New Roman" panose="02020603050405020304" pitchFamily="18" charset="0"/>
              </a:rPr>
            </a:b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13</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5. 	</a:t>
            </a:r>
            <a:r>
              <a:rPr lang="de-CH" b="1" dirty="0"/>
              <a:t>Elektronische Mittel zur Ton- und </a:t>
            </a:r>
            <a:br>
              <a:rPr lang="de-CH" b="1" dirty="0"/>
            </a:br>
            <a:r>
              <a:rPr lang="de-CH" b="1" dirty="0"/>
              <a:t>	Bildübertragung (II)</a:t>
            </a:r>
            <a:endParaRPr lang="de-CH" sz="2100" b="0" dirty="0">
              <a:latin typeface="+mn-lt"/>
              <a:ea typeface="+mn-ea"/>
              <a:cs typeface="+mn-cs"/>
            </a:endParaRPr>
          </a:p>
        </p:txBody>
      </p:sp>
      <p:sp>
        <p:nvSpPr>
          <p:cNvPr id="6" name="Fußzeilenplatzhalter 3">
            <a:extLst>
              <a:ext uri="{FF2B5EF4-FFF2-40B4-BE49-F238E27FC236}">
                <a16:creationId xmlns:a16="http://schemas.microsoft.com/office/drawing/2014/main" id="{DE2358D2-D65D-4758-A6C0-BF8C8B93C5D9}"/>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99153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72666"/>
            <a:ext cx="10167703" cy="4321742"/>
          </a:xfrm>
        </p:spPr>
        <p:txBody>
          <a:bodyPr/>
          <a:lstStyle/>
          <a:p>
            <a:pPr marL="0" indent="0">
              <a:lnSpc>
                <a:spcPct val="100000"/>
              </a:lnSpc>
              <a:buFont typeface="Arial" panose="020B0604020202020204" pitchFamily="34" charset="0"/>
              <a:buNone/>
              <a:tabLst>
                <a:tab pos="1073150" algn="l"/>
              </a:tabLst>
            </a:pPr>
            <a:r>
              <a:rPr lang="de-CH" sz="1600" b="1" i="1" kern="0" dirty="0">
                <a:latin typeface="Times New Roman" panose="02020603050405020304" pitchFamily="18" charset="0"/>
                <a:cs typeface="Times New Roman" panose="02020603050405020304" pitchFamily="18" charset="0"/>
              </a:rPr>
              <a:t>Art. </a:t>
            </a:r>
            <a:r>
              <a:rPr lang="de-CH" sz="1600" b="1" i="1" kern="0" dirty="0" err="1">
                <a:latin typeface="Times New Roman" panose="02020603050405020304" pitchFamily="18" charset="0"/>
                <a:cs typeface="Times New Roman" panose="02020603050405020304" pitchFamily="18" charset="0"/>
              </a:rPr>
              <a:t>170a</a:t>
            </a:r>
            <a:r>
              <a:rPr lang="de-CH" sz="1600" b="1" i="1" kern="0" dirty="0">
                <a:latin typeface="Times New Roman" panose="02020603050405020304" pitchFamily="18" charset="0"/>
                <a:cs typeface="Times New Roman" panose="02020603050405020304" pitchFamily="18" charset="0"/>
              </a:rPr>
              <a:t>	Einvernahme mittels Videokonferenz</a:t>
            </a:r>
          </a:p>
          <a:p>
            <a:pPr marL="0" indent="0">
              <a:lnSpc>
                <a:spcPct val="100000"/>
              </a:lnSpc>
              <a:buFont typeface="Arial" panose="020B0604020202020204" pitchFamily="34" charset="0"/>
              <a:buNone/>
            </a:pPr>
            <a:r>
              <a:rPr lang="de-CH" sz="1600" i="1" kern="0" dirty="0">
                <a:latin typeface="Times New Roman" panose="02020603050405020304" pitchFamily="18" charset="0"/>
                <a:cs typeface="Times New Roman" panose="02020603050405020304" pitchFamily="18" charset="0"/>
              </a:rPr>
              <a:t>Das Gericht kann die Einvernahme einer Zeugin oder eines Zeugen mittels Videokonferenz oder anderen elektronischen Mitteln zur Ton- und Bildübertragung durchführen oder eine Zeugin oder einen Zeugen mittels solcher Mittel befragen, während die übrigen Teilnehmerinnen und Teilnehmer in den Räumlichkeiten des Gerichts anwesend sind, </a:t>
            </a:r>
            <a:r>
              <a:rPr lang="de-CH" sz="1600" i="1" kern="0" dirty="0">
                <a:solidFill>
                  <a:srgbClr val="FF0000"/>
                </a:solidFill>
                <a:latin typeface="Times New Roman" panose="02020603050405020304" pitchFamily="18" charset="0"/>
                <a:cs typeface="Times New Roman" panose="02020603050405020304" pitchFamily="18" charset="0"/>
              </a:rPr>
              <a:t>sofern keine überwiegenden öffentlichen oder privaten Interessen, namentlich die Sicherheit der Zeugin oder des Zeugen, entgegenstehen</a:t>
            </a:r>
            <a:r>
              <a:rPr lang="de-CH" sz="1600" i="1" kern="0" dirty="0">
                <a:latin typeface="Times New Roman" panose="02020603050405020304" pitchFamily="18" charset="0"/>
                <a:cs typeface="Times New Roman" panose="02020603050405020304" pitchFamily="18" charset="0"/>
              </a:rPr>
              <a:t>.</a:t>
            </a:r>
          </a:p>
          <a:p>
            <a:pPr marL="0" indent="0">
              <a:lnSpc>
                <a:spcPct val="100000"/>
              </a:lnSpc>
              <a:buNone/>
              <a:tabLst>
                <a:tab pos="1073150" algn="l"/>
              </a:tabLst>
            </a:pPr>
            <a:endParaRPr lang="de-CH" sz="1600" i="1" kern="0" dirty="0">
              <a:latin typeface="Times New Roman" panose="02020603050405020304" pitchFamily="18" charset="0"/>
              <a:cs typeface="Times New Roman" panose="02020603050405020304" pitchFamily="18" charset="0"/>
            </a:endParaRPr>
          </a:p>
          <a:p>
            <a:pPr>
              <a:lnSpc>
                <a:spcPct val="100000"/>
              </a:lnSpc>
              <a:tabLst>
                <a:tab pos="1073150" algn="l"/>
              </a:tabLst>
            </a:pPr>
            <a:r>
              <a:rPr lang="de-CH" dirty="0"/>
              <a:t>Komplette und teilweise Durchführung mittels elektronischer Mittel zur Ton- und Bildübertragung möglich</a:t>
            </a:r>
          </a:p>
          <a:p>
            <a:pPr>
              <a:lnSpc>
                <a:spcPct val="100000"/>
              </a:lnSpc>
              <a:spcBef>
                <a:spcPts val="1200"/>
              </a:spcBef>
              <a:tabLst>
                <a:tab pos="1073150" algn="l"/>
              </a:tabLst>
            </a:pPr>
            <a:r>
              <a:rPr lang="de-CH" dirty="0"/>
              <a:t>Frage des Einverständnisses der Parteien</a:t>
            </a:r>
          </a:p>
          <a:p>
            <a:pPr>
              <a:lnSpc>
                <a:spcPct val="100000"/>
              </a:lnSpc>
              <a:spcBef>
                <a:spcPts val="1200"/>
              </a:spcBef>
              <a:tabLst>
                <a:tab pos="1073150" algn="l"/>
              </a:tabLst>
            </a:pPr>
            <a:r>
              <a:rPr lang="de-CH" dirty="0"/>
              <a:t>Sinngemässe Anwendung auf Parteibefragung, Beweisaussage</a:t>
            </a:r>
          </a:p>
          <a:p>
            <a:pPr marL="266700" indent="0">
              <a:lnSpc>
                <a:spcPct val="100000"/>
              </a:lnSpc>
              <a:spcBef>
                <a:spcPts val="1200"/>
              </a:spcBef>
              <a:buNone/>
              <a:tabLst>
                <a:tab pos="1073150" algn="l"/>
              </a:tabLst>
            </a:pPr>
            <a:r>
              <a:rPr lang="de-CH" u="sng" dirty="0"/>
              <a:t>Aber:</a:t>
            </a:r>
            <a:r>
              <a:rPr lang="de-CH" dirty="0"/>
              <a:t> kein Einsatz bei Kindesanhörungen (Art. 298 Abs. </a:t>
            </a:r>
            <a:r>
              <a:rPr lang="de-CH" dirty="0" err="1"/>
              <a:t>1</a:t>
            </a:r>
            <a:r>
              <a:rPr lang="de-CH" baseline="30000" dirty="0" err="1"/>
              <a:t>bis</a:t>
            </a:r>
            <a:r>
              <a:rPr lang="de-CH" dirty="0"/>
              <a:t> </a:t>
            </a:r>
            <a:r>
              <a:rPr lang="de-CH" dirty="0" err="1"/>
              <a:t>nZPO</a:t>
            </a:r>
            <a:r>
              <a:rPr lang="de-CH" dirty="0"/>
              <a:t>)</a:t>
            </a:r>
          </a:p>
        </p:txBody>
      </p:sp>
      <p:sp>
        <p:nvSpPr>
          <p:cNvPr id="3" name="Foliennummernplatzhalter 2"/>
          <p:cNvSpPr>
            <a:spLocks noGrp="1"/>
          </p:cNvSpPr>
          <p:nvPr>
            <p:ph type="sldNum" sz="quarter" idx="11"/>
          </p:nvPr>
        </p:nvSpPr>
        <p:spPr/>
        <p:txBody>
          <a:bodyPr/>
          <a:lstStyle/>
          <a:p>
            <a:fld id="{7D21FFDD-132D-4B5B-AD6B-BCC06A41D268}" type="slidenum">
              <a:rPr lang="de-CH" smtClean="0"/>
              <a:pPr/>
              <a:t>14</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5. 	</a:t>
            </a:r>
            <a:r>
              <a:rPr lang="de-CH" b="1" dirty="0"/>
              <a:t>Elektronische Mittel zur Ton- und </a:t>
            </a:r>
            <a:br>
              <a:rPr lang="de-CH" b="1" dirty="0"/>
            </a:br>
            <a:r>
              <a:rPr lang="de-CH" b="1" dirty="0"/>
              <a:t>	Bildübertragung (III)</a:t>
            </a:r>
            <a:endParaRPr lang="de-CH" sz="2100" b="0" dirty="0">
              <a:latin typeface="+mn-lt"/>
              <a:ea typeface="+mn-ea"/>
              <a:cs typeface="+mn-cs"/>
            </a:endParaRPr>
          </a:p>
        </p:txBody>
      </p:sp>
      <p:sp>
        <p:nvSpPr>
          <p:cNvPr id="6" name="Fußzeilenplatzhalter 3">
            <a:extLst>
              <a:ext uri="{FF2B5EF4-FFF2-40B4-BE49-F238E27FC236}">
                <a16:creationId xmlns:a16="http://schemas.microsoft.com/office/drawing/2014/main" id="{76B0439E-E0B0-4FD7-AABA-587285C48837}"/>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00123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72666"/>
            <a:ext cx="10167703" cy="4321742"/>
          </a:xfrm>
        </p:spPr>
        <p:txBody>
          <a:bodyPr/>
          <a:lstStyle/>
          <a:p>
            <a:pPr marL="0" indent="0">
              <a:lnSpc>
                <a:spcPct val="100000"/>
              </a:lnSpc>
              <a:buFont typeface="Arial" panose="020B0604020202020204" pitchFamily="34" charset="0"/>
              <a:buNone/>
              <a:tabLst>
                <a:tab pos="1073150" algn="l"/>
              </a:tabLst>
            </a:pPr>
            <a:r>
              <a:rPr lang="de-CH" sz="1600" b="1" i="1" kern="0" dirty="0">
                <a:latin typeface="Times New Roman" panose="02020603050405020304" pitchFamily="18" charset="0"/>
                <a:cs typeface="Times New Roman" panose="02020603050405020304" pitchFamily="18" charset="0"/>
              </a:rPr>
              <a:t>Art. </a:t>
            </a:r>
            <a:r>
              <a:rPr lang="de-CH" sz="1600" b="1" i="1" kern="0" dirty="0" err="1">
                <a:latin typeface="Times New Roman" panose="02020603050405020304" pitchFamily="18" charset="0"/>
                <a:cs typeface="Times New Roman" panose="02020603050405020304" pitchFamily="18" charset="0"/>
              </a:rPr>
              <a:t>141b</a:t>
            </a:r>
            <a:r>
              <a:rPr lang="de-CH" sz="1600" b="1" i="1" kern="0" dirty="0">
                <a:latin typeface="Times New Roman" panose="02020603050405020304" pitchFamily="18" charset="0"/>
                <a:cs typeface="Times New Roman" panose="02020603050405020304" pitchFamily="18" charset="0"/>
              </a:rPr>
              <a:t> 	Voraussetzungen</a:t>
            </a:r>
          </a:p>
          <a:p>
            <a:pPr marL="0" indent="0">
              <a:lnSpc>
                <a:spcPct val="100000"/>
              </a:lnSpc>
              <a:buFont typeface="Arial" panose="020B0604020202020204" pitchFamily="34" charset="0"/>
              <a:buNone/>
            </a:pPr>
            <a:r>
              <a:rPr lang="de-CH" sz="1600" i="1" kern="0" baseline="30000" dirty="0">
                <a:latin typeface="Times New Roman" panose="02020603050405020304" pitchFamily="18" charset="0"/>
                <a:cs typeface="Times New Roman" panose="02020603050405020304" pitchFamily="18" charset="0"/>
              </a:rPr>
              <a:t>1</a:t>
            </a:r>
            <a:r>
              <a:rPr lang="de-CH" sz="1600" i="1" kern="0" dirty="0">
                <a:latin typeface="Times New Roman" panose="02020603050405020304" pitchFamily="18" charset="0"/>
                <a:cs typeface="Times New Roman" panose="02020603050405020304" pitchFamily="18" charset="0"/>
              </a:rPr>
              <a:t> Für den Einsatz elektronischer Mittel zur Ton- und Bildübertragung müssen folgende Voraussetzungen erfüllt sein:</a:t>
            </a:r>
          </a:p>
          <a:p>
            <a:pPr marL="176213" indent="0">
              <a:lnSpc>
                <a:spcPct val="100000"/>
              </a:lnSpc>
              <a:buFont typeface="Arial" panose="020B0604020202020204" pitchFamily="34" charset="0"/>
              <a:buNone/>
            </a:pPr>
            <a:r>
              <a:rPr lang="de-CH" sz="1600" i="1" kern="0" dirty="0">
                <a:latin typeface="Times New Roman" panose="02020603050405020304" pitchFamily="18" charset="0"/>
                <a:cs typeface="Times New Roman" panose="02020603050405020304" pitchFamily="18" charset="0"/>
              </a:rPr>
              <a:t>a. Die Übertragung von Ton und Bild zwischen sämtlichen an der Prozesshandlung beteiligten Personen erfolgt </a:t>
            </a:r>
            <a:br>
              <a:rPr lang="de-CH" sz="1600" i="1" kern="0" dirty="0">
                <a:latin typeface="Times New Roman" panose="02020603050405020304" pitchFamily="18" charset="0"/>
                <a:cs typeface="Times New Roman" panose="02020603050405020304" pitchFamily="18" charset="0"/>
              </a:rPr>
            </a:br>
            <a:r>
              <a:rPr lang="de-CH" sz="1600" i="1" kern="0" dirty="0">
                <a:latin typeface="Times New Roman" panose="02020603050405020304" pitchFamily="18" charset="0"/>
                <a:cs typeface="Times New Roman" panose="02020603050405020304" pitchFamily="18" charset="0"/>
              </a:rPr>
              <a:t>    zeitgleich.</a:t>
            </a:r>
          </a:p>
          <a:p>
            <a:pPr marL="360363" indent="-184150">
              <a:lnSpc>
                <a:spcPct val="100000"/>
              </a:lnSpc>
              <a:buFont typeface="Arial" panose="020B0604020202020204" pitchFamily="34" charset="0"/>
              <a:buNone/>
            </a:pPr>
            <a:r>
              <a:rPr lang="de-CH" sz="1600" i="1" kern="0" dirty="0">
                <a:latin typeface="Times New Roman" panose="02020603050405020304" pitchFamily="18" charset="0"/>
                <a:cs typeface="Times New Roman" panose="02020603050405020304" pitchFamily="18" charset="0"/>
              </a:rPr>
              <a:t>b. Bei Zeugeneinvernahmen, Parteibefragungen, Beweisaussagen und persönlichen Anhörungen erfolgt eine Aufzeichnung; bei den übrigen Verhandlungen kann ausnahmsweise auf Antrag oder von Amtes wegen eine Aufzeichnung erfolgen, soweit eine Verhandlung nicht ausschliesslich der freien Erörterung des Streitgegenstandes oder dem Versuch der Einigung dient.</a:t>
            </a:r>
          </a:p>
          <a:p>
            <a:pPr marL="176213" indent="0">
              <a:lnSpc>
                <a:spcPct val="100000"/>
              </a:lnSpc>
              <a:buFont typeface="Arial" panose="020B0604020202020204" pitchFamily="34" charset="0"/>
              <a:buNone/>
            </a:pPr>
            <a:r>
              <a:rPr lang="de-CH" sz="1600" i="1" kern="0" dirty="0">
                <a:latin typeface="Times New Roman" panose="02020603050405020304" pitchFamily="18" charset="0"/>
                <a:cs typeface="Times New Roman" panose="02020603050405020304" pitchFamily="18" charset="0"/>
              </a:rPr>
              <a:t>c. Der Datenschutz und die Datensicherheit sind gewährleistet.</a:t>
            </a:r>
          </a:p>
          <a:p>
            <a:pPr marL="0" indent="0">
              <a:lnSpc>
                <a:spcPct val="100000"/>
              </a:lnSpc>
              <a:buFont typeface="Arial" panose="020B0604020202020204" pitchFamily="34" charset="0"/>
              <a:buNone/>
            </a:pPr>
            <a:r>
              <a:rPr lang="de-CH" sz="1600" i="1" kern="0" baseline="30000" dirty="0">
                <a:latin typeface="Times New Roman" panose="02020603050405020304" pitchFamily="18" charset="0"/>
                <a:cs typeface="Times New Roman" panose="02020603050405020304" pitchFamily="18" charset="0"/>
              </a:rPr>
              <a:t>2</a:t>
            </a:r>
            <a:r>
              <a:rPr lang="de-CH" sz="1600" i="1" kern="0" dirty="0">
                <a:latin typeface="Times New Roman" panose="02020603050405020304" pitchFamily="18" charset="0"/>
                <a:cs typeface="Times New Roman" panose="02020603050405020304" pitchFamily="18" charset="0"/>
              </a:rPr>
              <a:t> Mit dem Einverständnis der betroffenen Personen kann ausnahmsweise auf die Übertragung des Bildes verzichtet werden, wenn besondere Dringlichkeit oder andere besondere Umstände des Einzelfalls vorliegen.</a:t>
            </a:r>
          </a:p>
          <a:p>
            <a:pPr marL="0" indent="0">
              <a:lnSpc>
                <a:spcPct val="100000"/>
              </a:lnSpc>
              <a:buFont typeface="Arial" panose="020B0604020202020204" pitchFamily="34" charset="0"/>
              <a:buNone/>
            </a:pPr>
            <a:r>
              <a:rPr lang="de-CH" sz="1600" i="1" kern="0" baseline="30000" dirty="0">
                <a:solidFill>
                  <a:srgbClr val="ED181E"/>
                </a:solidFill>
                <a:latin typeface="Times New Roman" panose="02020603050405020304" pitchFamily="18" charset="0"/>
                <a:cs typeface="Times New Roman" panose="02020603050405020304" pitchFamily="18" charset="0"/>
              </a:rPr>
              <a:t>3</a:t>
            </a:r>
            <a:r>
              <a:rPr lang="de-CH" sz="1600" i="1" kern="0" dirty="0">
                <a:solidFill>
                  <a:srgbClr val="ED181E"/>
                </a:solidFill>
                <a:latin typeface="Times New Roman" panose="02020603050405020304" pitchFamily="18" charset="0"/>
                <a:cs typeface="Times New Roman" panose="02020603050405020304" pitchFamily="18" charset="0"/>
              </a:rPr>
              <a:t> Der Bundesrat regelt die technischen Voraussetzungen und die Anforderungen an den Datenschutz und die Datensicherheit.</a:t>
            </a:r>
          </a:p>
          <a:p>
            <a:pPr>
              <a:lnSpc>
                <a:spcPct val="100000"/>
              </a:lnSpc>
              <a:tabLst>
                <a:tab pos="1073150" algn="l"/>
              </a:tabLst>
            </a:pPr>
            <a:endParaRPr lang="de-CH" sz="1600" i="1" kern="0" dirty="0">
              <a:latin typeface="Times New Roman" panose="02020603050405020304" pitchFamily="18" charset="0"/>
              <a:cs typeface="Times New Roman" panose="02020603050405020304" pitchFamily="18" charset="0"/>
            </a:endParaRPr>
          </a:p>
          <a:p>
            <a:pPr>
              <a:lnSpc>
                <a:spcPct val="100000"/>
              </a:lnSpc>
              <a:tabLst>
                <a:tab pos="1073150" algn="l"/>
              </a:tabLst>
            </a:pPr>
            <a:r>
              <a:rPr lang="de-CH" dirty="0"/>
              <a:t>Verordnung zum Einsatz elektronischer Mittel zur Ton- und Bildübertragung in Zivilverfahren</a:t>
            </a:r>
            <a:br>
              <a:rPr lang="de-CH" sz="1600" i="1" kern="0" dirty="0">
                <a:latin typeface="Times New Roman" panose="02020603050405020304" pitchFamily="18" charset="0"/>
                <a:cs typeface="Times New Roman" panose="02020603050405020304" pitchFamily="18" charset="0"/>
              </a:rPr>
            </a:b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15</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5. 	</a:t>
            </a:r>
            <a:r>
              <a:rPr lang="de-CH" b="1" dirty="0"/>
              <a:t>Elektronische Mittel zur Ton- und </a:t>
            </a:r>
            <a:br>
              <a:rPr lang="de-CH" b="1" dirty="0"/>
            </a:br>
            <a:r>
              <a:rPr lang="de-CH" b="1" dirty="0"/>
              <a:t>	Bildübertragung (IV)</a:t>
            </a:r>
            <a:endParaRPr lang="de-CH" sz="2100" b="0" dirty="0">
              <a:latin typeface="+mn-lt"/>
              <a:ea typeface="+mn-ea"/>
              <a:cs typeface="+mn-cs"/>
            </a:endParaRPr>
          </a:p>
        </p:txBody>
      </p:sp>
      <p:sp>
        <p:nvSpPr>
          <p:cNvPr id="6" name="Fußzeilenplatzhalter 3">
            <a:extLst>
              <a:ext uri="{FF2B5EF4-FFF2-40B4-BE49-F238E27FC236}">
                <a16:creationId xmlns:a16="http://schemas.microsoft.com/office/drawing/2014/main" id="{ADB3EA4A-38EA-4BD3-8931-145D9E6D181C}"/>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3177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16</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5. 	</a:t>
            </a:r>
            <a:r>
              <a:rPr lang="de-CH" b="1" dirty="0"/>
              <a:t>Elektronische Mittel zur Ton- und </a:t>
            </a:r>
            <a:br>
              <a:rPr lang="de-CH" b="1" dirty="0"/>
            </a:br>
            <a:r>
              <a:rPr lang="de-CH" b="1" dirty="0"/>
              <a:t>	Bildübertragung (V)</a:t>
            </a:r>
            <a:endParaRPr lang="de-CH" sz="2100" b="0" dirty="0">
              <a:latin typeface="+mn-lt"/>
              <a:ea typeface="+mn-ea"/>
              <a:cs typeface="+mn-cs"/>
            </a:endParaRPr>
          </a:p>
        </p:txBody>
      </p:sp>
      <p:pic>
        <p:nvPicPr>
          <p:cNvPr id="6" name="Grafik 5">
            <a:extLst>
              <a:ext uri="{FF2B5EF4-FFF2-40B4-BE49-F238E27FC236}">
                <a16:creationId xmlns:a16="http://schemas.microsoft.com/office/drawing/2014/main" id="{C48F7477-1D61-44B2-9F07-C5A2B782BA27}"/>
              </a:ext>
            </a:extLst>
          </p:cNvPr>
          <p:cNvPicPr>
            <a:picLocks noChangeAspect="1"/>
          </p:cNvPicPr>
          <p:nvPr/>
        </p:nvPicPr>
        <p:blipFill>
          <a:blip r:embed="rId2"/>
          <a:stretch>
            <a:fillRect/>
          </a:stretch>
        </p:blipFill>
        <p:spPr>
          <a:xfrm>
            <a:off x="1401183" y="1563434"/>
            <a:ext cx="7902341" cy="4484828"/>
          </a:xfrm>
          <a:prstGeom prst="rect">
            <a:avLst/>
          </a:prstGeom>
        </p:spPr>
      </p:pic>
      <p:pic>
        <p:nvPicPr>
          <p:cNvPr id="11" name="Grafik 10">
            <a:extLst>
              <a:ext uri="{FF2B5EF4-FFF2-40B4-BE49-F238E27FC236}">
                <a16:creationId xmlns:a16="http://schemas.microsoft.com/office/drawing/2014/main" id="{483AE8DB-802D-4266-8614-02097D59B2E7}"/>
              </a:ext>
            </a:extLst>
          </p:cNvPr>
          <p:cNvPicPr>
            <a:picLocks noChangeAspect="1"/>
          </p:cNvPicPr>
          <p:nvPr/>
        </p:nvPicPr>
        <p:blipFill>
          <a:blip r:embed="rId3"/>
          <a:stretch>
            <a:fillRect/>
          </a:stretch>
        </p:blipFill>
        <p:spPr>
          <a:xfrm>
            <a:off x="5493163" y="2733574"/>
            <a:ext cx="5611672" cy="3114346"/>
          </a:xfrm>
          <a:prstGeom prst="rect">
            <a:avLst/>
          </a:prstGeom>
        </p:spPr>
      </p:pic>
      <p:sp>
        <p:nvSpPr>
          <p:cNvPr id="2" name="Textfeld 1">
            <a:extLst>
              <a:ext uri="{FF2B5EF4-FFF2-40B4-BE49-F238E27FC236}">
                <a16:creationId xmlns:a16="http://schemas.microsoft.com/office/drawing/2014/main" id="{36C91673-469A-46EA-8056-7D87C30C0397}"/>
              </a:ext>
            </a:extLst>
          </p:cNvPr>
          <p:cNvSpPr txBox="1"/>
          <p:nvPr/>
        </p:nvSpPr>
        <p:spPr>
          <a:xfrm>
            <a:off x="6318602" y="5804904"/>
            <a:ext cx="4900778" cy="523220"/>
          </a:xfrm>
          <a:prstGeom prst="rect">
            <a:avLst/>
          </a:prstGeom>
          <a:noFill/>
        </p:spPr>
        <p:txBody>
          <a:bodyPr wrap="square" rtlCol="0">
            <a:spAutoFit/>
          </a:bodyPr>
          <a:lstStyle/>
          <a:p>
            <a:r>
              <a:rPr lang="de-CH" sz="1400" i="1" dirty="0">
                <a:latin typeface="+mj-lt"/>
              </a:rPr>
              <a:t>(https://www.courts.michigan.gov/court-livestream/</a:t>
            </a:r>
            <a:br>
              <a:rPr lang="de-CH" sz="1400" i="1" dirty="0">
                <a:latin typeface="+mj-lt"/>
              </a:rPr>
            </a:br>
            <a:r>
              <a:rPr lang="de-CH" sz="1400" i="1" dirty="0">
                <a:latin typeface="+mj-lt"/>
              </a:rPr>
              <a:t>https://www.youtube.com/@MichiganSupremeCourt/videos)</a:t>
            </a:r>
          </a:p>
        </p:txBody>
      </p:sp>
      <p:sp>
        <p:nvSpPr>
          <p:cNvPr id="9" name="Fußzeilenplatzhalter 3">
            <a:extLst>
              <a:ext uri="{FF2B5EF4-FFF2-40B4-BE49-F238E27FC236}">
                <a16:creationId xmlns:a16="http://schemas.microsoft.com/office/drawing/2014/main" id="{5FF86360-A05A-418B-8C0F-A6DA9840B9A6}"/>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04716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i="1" dirty="0"/>
              <a:t>[Mitwirkungsverweigerungsrecht für Unternehmensjuristen (Art. </a:t>
            </a:r>
            <a:r>
              <a:rPr lang="de-CH" i="1" dirty="0" err="1"/>
              <a:t>167a</a:t>
            </a:r>
            <a:r>
              <a:rPr lang="de-CH" i="1" dirty="0"/>
              <a:t> </a:t>
            </a:r>
            <a:r>
              <a:rPr lang="de-CH" i="1" dirty="0" err="1"/>
              <a:t>nZPO</a:t>
            </a:r>
            <a:r>
              <a:rPr lang="de-CH" i="1" dirty="0"/>
              <a:t>)]</a:t>
            </a:r>
          </a:p>
          <a:p>
            <a:pPr>
              <a:lnSpc>
                <a:spcPct val="100000"/>
              </a:lnSpc>
              <a:spcBef>
                <a:spcPts val="1200"/>
              </a:spcBef>
            </a:pPr>
            <a:r>
              <a:rPr lang="de-CH" dirty="0"/>
              <a:t>Neue Revisionsanliegen von Seiten des Parlaments/ParlamentarierInnen</a:t>
            </a:r>
            <a:br>
              <a:rPr lang="de-CH" dirty="0"/>
            </a:br>
            <a:r>
              <a:rPr lang="de-CH" sz="1600" b="1" i="1" dirty="0">
                <a:latin typeface="Times New Roman" panose="02020603050405020304" pitchFamily="18" charset="0"/>
                <a:cs typeface="Times New Roman" panose="02020603050405020304" pitchFamily="18" charset="0"/>
              </a:rPr>
              <a:t>Art. 266 Bst. a</a:t>
            </a:r>
            <a:br>
              <a:rPr lang="de-CH" dirty="0"/>
            </a:br>
            <a:r>
              <a:rPr lang="de-CH" sz="1600" dirty="0">
                <a:latin typeface="Times New Roman" panose="02020603050405020304" pitchFamily="18" charset="0"/>
                <a:cs typeface="Times New Roman" panose="02020603050405020304" pitchFamily="18" charset="0"/>
              </a:rPr>
              <a:t>Gegen periodisch erscheinende Medien darf das Gericht eine vorsorgliche Massnahme nur anordnen, wenn:</a:t>
            </a:r>
            <a:br>
              <a:rPr lang="de-CH" sz="1600" dirty="0">
                <a:latin typeface="Times New Roman" panose="02020603050405020304" pitchFamily="18" charset="0"/>
                <a:cs typeface="Times New Roman" panose="02020603050405020304" pitchFamily="18" charset="0"/>
              </a:rPr>
            </a:br>
            <a:r>
              <a:rPr lang="de-CH" sz="1600" dirty="0">
                <a:latin typeface="Times New Roman" panose="02020603050405020304" pitchFamily="18" charset="0"/>
                <a:cs typeface="Times New Roman" panose="02020603050405020304" pitchFamily="18" charset="0"/>
              </a:rPr>
              <a:t>a.  die </a:t>
            </a:r>
            <a:r>
              <a:rPr lang="de-CH" sz="1600" u="sng" dirty="0">
                <a:latin typeface="Times New Roman" panose="02020603050405020304" pitchFamily="18" charset="0"/>
                <a:cs typeface="Times New Roman" panose="02020603050405020304" pitchFamily="18" charset="0"/>
              </a:rPr>
              <a:t>bestehende oder</a:t>
            </a:r>
            <a:r>
              <a:rPr lang="de-CH" sz="1600" dirty="0">
                <a:latin typeface="Times New Roman" panose="02020603050405020304" pitchFamily="18" charset="0"/>
                <a:cs typeface="Times New Roman" panose="02020603050405020304" pitchFamily="18" charset="0"/>
              </a:rPr>
              <a:t> drohende Rechtsverletzung der gesuchstellenden Partei einen </a:t>
            </a:r>
            <a:r>
              <a:rPr lang="de-CH" sz="1600" strike="sngStrike" dirty="0">
                <a:solidFill>
                  <a:srgbClr val="ED181E"/>
                </a:solidFill>
                <a:latin typeface="Times New Roman" panose="02020603050405020304" pitchFamily="18" charset="0"/>
                <a:cs typeface="Times New Roman" panose="02020603050405020304" pitchFamily="18" charset="0"/>
              </a:rPr>
              <a:t>besonders</a:t>
            </a:r>
            <a:r>
              <a:rPr lang="de-CH" sz="1600" dirty="0">
                <a:latin typeface="Times New Roman" panose="02020603050405020304" pitchFamily="18" charset="0"/>
                <a:cs typeface="Times New Roman" panose="02020603050405020304" pitchFamily="18" charset="0"/>
              </a:rPr>
              <a:t> schweren Nachteil </a:t>
            </a:r>
            <a:br>
              <a:rPr lang="de-CH" sz="1600" dirty="0">
                <a:latin typeface="Times New Roman" panose="02020603050405020304" pitchFamily="18" charset="0"/>
                <a:cs typeface="Times New Roman" panose="02020603050405020304" pitchFamily="18" charset="0"/>
              </a:rPr>
            </a:br>
            <a:r>
              <a:rPr lang="de-CH" sz="1600" dirty="0">
                <a:latin typeface="Times New Roman" panose="02020603050405020304" pitchFamily="18" charset="0"/>
                <a:cs typeface="Times New Roman" panose="02020603050405020304" pitchFamily="18" charset="0"/>
              </a:rPr>
              <a:t>     </a:t>
            </a:r>
            <a:r>
              <a:rPr lang="de-CH" sz="1600" u="sng" dirty="0">
                <a:latin typeface="Times New Roman" panose="02020603050405020304" pitchFamily="18" charset="0"/>
                <a:cs typeface="Times New Roman" panose="02020603050405020304" pitchFamily="18" charset="0"/>
              </a:rPr>
              <a:t>verursacht oder</a:t>
            </a:r>
            <a:r>
              <a:rPr lang="de-CH" sz="1600" dirty="0">
                <a:latin typeface="Times New Roman" panose="02020603050405020304" pitchFamily="18" charset="0"/>
                <a:cs typeface="Times New Roman" panose="02020603050405020304" pitchFamily="18" charset="0"/>
              </a:rPr>
              <a:t> verursachen kann;</a:t>
            </a:r>
          </a:p>
          <a:p>
            <a:pPr>
              <a:spcBef>
                <a:spcPts val="1200"/>
              </a:spcBef>
            </a:pPr>
            <a:r>
              <a:rPr lang="de-CH" dirty="0"/>
              <a:t>Veränderung der Stossrichtung und Ambition der Revision:</a:t>
            </a:r>
            <a:br>
              <a:rPr lang="de-CH" dirty="0"/>
            </a:br>
            <a:r>
              <a:rPr lang="de-CH" dirty="0"/>
              <a:t>«punktuell festgestellte Schwachpunkte» vs. «Gesamtrevision» insb. Umgang</a:t>
            </a:r>
            <a:br>
              <a:rPr lang="de-CH" dirty="0"/>
            </a:br>
            <a:r>
              <a:rPr lang="de-CH" dirty="0"/>
              <a:t>mit der (bundes-)gerichtlichen Rechtsprechung</a:t>
            </a:r>
          </a:p>
          <a:p>
            <a:pPr>
              <a:spcBef>
                <a:spcPts val="1200"/>
              </a:spcBef>
            </a:pPr>
            <a:r>
              <a:rPr lang="de-CH" dirty="0"/>
              <a:t>«Revisionsanfälligkeit» einer Zivilprozessordnung (?)</a:t>
            </a:r>
          </a:p>
          <a:p>
            <a:pPr>
              <a:spcBef>
                <a:spcPts val="1200"/>
              </a:spcBef>
            </a:pPr>
            <a:r>
              <a:rPr lang="de-CH" dirty="0"/>
              <a:t>Themen: Novenrecht, vereinfachtes Verfahren, Laienfreundlichkeit, Verfahrensbeschleunigung</a:t>
            </a:r>
          </a:p>
          <a:p>
            <a:pPr marL="0" indent="0">
              <a:buNone/>
            </a:pP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17</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 	</a:t>
            </a:r>
            <a:r>
              <a:rPr lang="de-CH" b="1" dirty="0"/>
              <a:t>Weitere Revisionsanliegen</a:t>
            </a:r>
            <a:br>
              <a:rPr lang="de-CH" b="1" dirty="0"/>
            </a:br>
            <a:r>
              <a:rPr lang="de-CH" dirty="0"/>
              <a:t>	</a:t>
            </a:r>
          </a:p>
        </p:txBody>
      </p:sp>
      <p:sp>
        <p:nvSpPr>
          <p:cNvPr id="6" name="Fußzeilenplatzhalter 3">
            <a:extLst>
              <a:ext uri="{FF2B5EF4-FFF2-40B4-BE49-F238E27FC236}">
                <a16:creationId xmlns:a16="http://schemas.microsoft.com/office/drawing/2014/main" id="{FC78EB3D-5683-4BB8-A826-434F6F9090AD}"/>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70079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a:t>Keine Vorschläge des Bundesrates zum Novenrecht</a:t>
            </a:r>
          </a:p>
          <a:p>
            <a:pPr>
              <a:spcBef>
                <a:spcPts val="1200"/>
              </a:spcBef>
            </a:pPr>
            <a:r>
              <a:rPr lang="de-CH" dirty="0"/>
              <a:t>Nationalrat: Änderung Novenrecht / </a:t>
            </a:r>
            <a:r>
              <a:rPr lang="de-CH" dirty="0" err="1"/>
              <a:t>Novenschranke</a:t>
            </a:r>
            <a:endParaRPr lang="de-CH" dirty="0"/>
          </a:p>
          <a:p>
            <a:pPr>
              <a:spcBef>
                <a:spcPts val="1200"/>
              </a:spcBef>
            </a:pPr>
            <a:r>
              <a:rPr lang="de-CH" dirty="0"/>
              <a:t>Ständerat: Anpassung von Artikel 229 Absatz 2 ZPO (Korrektur </a:t>
            </a:r>
            <a:r>
              <a:rPr lang="de-CH" dirty="0">
                <a:hlinkClick r:id="rId2"/>
              </a:rPr>
              <a:t>BGE 147 III 475</a:t>
            </a:r>
            <a:r>
              <a:rPr lang="de-CH" dirty="0"/>
              <a:t>)</a:t>
            </a:r>
          </a:p>
          <a:p>
            <a:pPr>
              <a:spcBef>
                <a:spcPts val="1200"/>
              </a:spcBef>
            </a:pPr>
            <a:r>
              <a:rPr lang="de-CH" dirty="0"/>
              <a:t>Nationalrat: Festhalten mit angepasster Formulierung</a:t>
            </a:r>
          </a:p>
          <a:p>
            <a:pPr>
              <a:spcBef>
                <a:spcPts val="1200"/>
              </a:spcBef>
            </a:pPr>
            <a:r>
              <a:rPr lang="de-CH" dirty="0"/>
              <a:t>Einigungskonferenz: Lösung Nationalrat mit Anpassungen</a:t>
            </a:r>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18</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6.1	</a:t>
            </a:r>
            <a:r>
              <a:rPr lang="de-CH" b="1" dirty="0"/>
              <a:t>Novenrecht (I)</a:t>
            </a:r>
            <a:br>
              <a:rPr lang="de-CH" b="1" dirty="0"/>
            </a:br>
            <a:r>
              <a:rPr lang="de-CH" dirty="0"/>
              <a:t>	</a:t>
            </a:r>
          </a:p>
        </p:txBody>
      </p:sp>
      <p:sp>
        <p:nvSpPr>
          <p:cNvPr id="6" name="Fußzeilenplatzhalter 3">
            <a:extLst>
              <a:ext uri="{FF2B5EF4-FFF2-40B4-BE49-F238E27FC236}">
                <a16:creationId xmlns:a16="http://schemas.microsoft.com/office/drawing/2014/main" id="{9D472947-D288-419B-9187-BBBFA1DBAB63}"/>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63065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19</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6.1	</a:t>
            </a:r>
            <a:r>
              <a:rPr lang="de-CH" b="1" dirty="0"/>
              <a:t>Novenrecht (II)</a:t>
            </a:r>
            <a:br>
              <a:rPr lang="de-CH" b="1" dirty="0"/>
            </a:br>
            <a:r>
              <a:rPr lang="de-CH" dirty="0"/>
              <a:t>	</a:t>
            </a:r>
          </a:p>
        </p:txBody>
      </p:sp>
      <p:graphicFrame>
        <p:nvGraphicFramePr>
          <p:cNvPr id="6" name="Inhaltsplatzhalter 4">
            <a:extLst>
              <a:ext uri="{FF2B5EF4-FFF2-40B4-BE49-F238E27FC236}">
                <a16:creationId xmlns:a16="http://schemas.microsoft.com/office/drawing/2014/main" id="{8EF0C564-12B0-4198-8FC6-2AAD4775DDD7}"/>
              </a:ext>
            </a:extLst>
          </p:cNvPr>
          <p:cNvGraphicFramePr>
            <a:graphicFrameLocks/>
          </p:cNvGraphicFramePr>
          <p:nvPr>
            <p:extLst>
              <p:ext uri="{D42A27DB-BD31-4B8C-83A1-F6EECF244321}">
                <p14:modId xmlns:p14="http://schemas.microsoft.com/office/powerpoint/2010/main" val="273631777"/>
              </p:ext>
            </p:extLst>
          </p:nvPr>
        </p:nvGraphicFramePr>
        <p:xfrm>
          <a:off x="1415680" y="1492007"/>
          <a:ext cx="9966256" cy="4602480"/>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11853">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2526898">
                <a:tc>
                  <a:txBody>
                    <a:bodyPr/>
                    <a:lstStyle/>
                    <a:p>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229 Abs. 1 und 2</a:t>
                      </a:r>
                    </a:p>
                    <a:p>
                      <a:pPr marL="0" algn="l" defTabSz="914400" rtl="0" eaLnBrk="1" latinLnBrk="0" hangingPunct="1"/>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In der Hauptverhandlung werden neue Tatsachen und Beweismittel nur noch berücksichtigt, wenn sie ohne Verzug vorgebracht werden und:</a:t>
                      </a:r>
                    </a:p>
                    <a:p>
                      <a:pPr marL="342900" indent="-342900" algn="l" defTabSz="914400" rtl="0" eaLnBrk="1" latinLnBrk="0" hangingPunct="1">
                        <a:buAutoNum type="alphaLcPeriod"/>
                      </a:pP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erst nach Abschluss des Schriftenwechsels oder nach der letzten Instruktionsverhandlung entstanden sind (echte </a:t>
                      </a:r>
                      <a:r>
                        <a:rPr lang="de-CH" sz="1400" b="0" i="0" kern="1200" dirty="0" err="1">
                          <a:solidFill>
                            <a:schemeClr val="tx1"/>
                          </a:solidFill>
                          <a:effectLst/>
                          <a:latin typeface="Times New Roman" panose="02020603050405020304" pitchFamily="18" charset="0"/>
                          <a:ea typeface="+mn-ea"/>
                          <a:cs typeface="Times New Roman" panose="02020603050405020304" pitchFamily="18" charset="0"/>
                        </a:rPr>
                        <a:t>Noven</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oder</a:t>
                      </a:r>
                    </a:p>
                    <a:p>
                      <a:pPr marL="342900" indent="-342900" algn="l" defTabSz="914400" rtl="0" eaLnBrk="1" latinLnBrk="0" hangingPunct="1">
                        <a:buAutoNum type="alphaLcPeriod"/>
                      </a:pP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bereits vor Abschluss des Schriftenwechsels oder vor der letzten Instruktionsverhandlung vorhanden waren, aber trotz zumutbarer Sorgfalt nicht vorher vorgebracht werden konnten (unechte </a:t>
                      </a:r>
                      <a:r>
                        <a:rPr lang="de-CH" sz="1400" b="0" i="0" kern="1200" dirty="0" err="1">
                          <a:solidFill>
                            <a:schemeClr val="tx1"/>
                          </a:solidFill>
                          <a:effectLst/>
                          <a:latin typeface="Times New Roman" panose="02020603050405020304" pitchFamily="18" charset="0"/>
                          <a:ea typeface="+mn-ea"/>
                          <a:cs typeface="Times New Roman" panose="02020603050405020304" pitchFamily="18" charset="0"/>
                        </a:rPr>
                        <a:t>Noven</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t>
                      </a:r>
                    </a:p>
                    <a:p>
                      <a:pPr marL="0" indent="0" algn="l" defTabSz="914400" rtl="0" eaLnBrk="1" latinLnBrk="0" hangingPunct="1">
                        <a:buNone/>
                      </a:pPr>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Hat weder ein zweiter Schriftenwechsel noch eine Instruktionsverhandlung stattgefunden, so können neue Tatsachen und Beweismittel zu Beginn der Hauptverhandlung unbeschränkt vorgebracht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229 Abs. 1-</a:t>
                      </a:r>
                      <a:r>
                        <a:rPr lang="de-CH" sz="1400" b="1" i="1" u="none" strike="noStrike" kern="1200" baseline="0" dirty="0" err="1">
                          <a:solidFill>
                            <a:schemeClr val="tx1"/>
                          </a:solidFill>
                          <a:latin typeface="Times New Roman" panose="02020603050405020304" pitchFamily="18" charset="0"/>
                          <a:ea typeface="+mn-ea"/>
                          <a:cs typeface="Times New Roman" panose="02020603050405020304" pitchFamily="18" charset="0"/>
                        </a:rPr>
                        <a:t>2</a:t>
                      </a:r>
                      <a:r>
                        <a:rPr lang="de-CH" sz="1400" b="1" i="1" u="none" strike="noStrike" kern="1200" baseline="30000" dirty="0" err="1">
                          <a:solidFill>
                            <a:schemeClr val="tx1"/>
                          </a:solidFill>
                          <a:latin typeface="Times New Roman" panose="02020603050405020304" pitchFamily="18" charset="0"/>
                          <a:ea typeface="+mn-ea"/>
                          <a:cs typeface="Times New Roman" panose="02020603050405020304" pitchFamily="18" charset="0"/>
                        </a:rPr>
                        <a:t>bis</a:t>
                      </a:r>
                      <a:br>
                        <a:rPr lang="de-CH" sz="14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3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 Hat weder ein zweiter Schriftenwechsel noch eine Instruktionsverhandlung stattgefunden, so können neue Tatsachen und Beweismittel in der Hauptverhandlung im ersten Parteivortrag nach Artikel 228 Absatz 1 unbeschränkt vorgebracht werden.</a:t>
                      </a:r>
                    </a:p>
                    <a:p>
                      <a:r>
                        <a:rPr lang="de-CH" sz="13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 In den anderen Fällen können neue Tatsachen und Beweismittel innerhalb einer vom Gericht festgelegten Frist oder, bei Fehlen einer solchen Frist, spätestens bis zum ersten Parteivortrag in der Hauptverhandlung nach Artikel 228 Absatz 1 vorgebracht werden, wenn sie:</a:t>
                      </a:r>
                    </a:p>
                    <a:p>
                      <a:pPr marL="342900" indent="-342900">
                        <a:buAutoNum type="alphaLcPeriod"/>
                      </a:pP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erst nach Abschluss des Schriftenwechsels oder nach der letzten Instruktionsverhandlung entstanden sind (echte </a:t>
                      </a:r>
                      <a:r>
                        <a:rPr lang="de-CH" sz="1300" b="0" i="0" kern="1200" dirty="0" err="1">
                          <a:solidFill>
                            <a:schemeClr val="tx1"/>
                          </a:solidFill>
                          <a:effectLst/>
                          <a:latin typeface="Times New Roman" panose="02020603050405020304" pitchFamily="18" charset="0"/>
                          <a:ea typeface="+mn-ea"/>
                          <a:cs typeface="Times New Roman" panose="02020603050405020304" pitchFamily="18" charset="0"/>
                        </a:rPr>
                        <a:t>Noven</a:t>
                      </a: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 oder</a:t>
                      </a:r>
                    </a:p>
                    <a:p>
                      <a:pPr marL="342900" indent="-342900">
                        <a:buAutoNum type="alphaLcPeriod"/>
                      </a:pP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b. bereits vor Abschluss des Schriftenwechsels oder vor der letzten Instruktionsverhandlung vorhanden waren, aber trotz zumutbarer Sorgfalt nicht vorher vorgebracht werden konnten (unechte </a:t>
                      </a:r>
                      <a:r>
                        <a:rPr lang="de-CH" sz="1300" b="0" i="0" kern="1200" dirty="0" err="1">
                          <a:solidFill>
                            <a:schemeClr val="tx1"/>
                          </a:solidFill>
                          <a:effectLst/>
                          <a:latin typeface="Times New Roman" panose="02020603050405020304" pitchFamily="18" charset="0"/>
                          <a:ea typeface="+mn-ea"/>
                          <a:cs typeface="Times New Roman" panose="02020603050405020304" pitchFamily="18" charset="0"/>
                        </a:rPr>
                        <a:t>Noven</a:t>
                      </a: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a:t>
                      </a:r>
                    </a:p>
                    <a:p>
                      <a:r>
                        <a:rPr lang="de-CH" sz="1300" b="0" i="0" kern="1200" baseline="30000" dirty="0" err="1">
                          <a:solidFill>
                            <a:schemeClr val="tx1"/>
                          </a:solidFill>
                          <a:effectLst/>
                          <a:latin typeface="Times New Roman" panose="02020603050405020304" pitchFamily="18" charset="0"/>
                          <a:ea typeface="+mn-ea"/>
                          <a:cs typeface="Times New Roman" panose="02020603050405020304" pitchFamily="18" charset="0"/>
                        </a:rPr>
                        <a:t>2bis</a:t>
                      </a:r>
                      <a:r>
                        <a:rPr lang="de-CH" sz="1300" b="0" i="0" kern="1200" dirty="0">
                          <a:solidFill>
                            <a:schemeClr val="tx1"/>
                          </a:solidFill>
                          <a:effectLst/>
                          <a:latin typeface="Times New Roman" panose="02020603050405020304" pitchFamily="18" charset="0"/>
                          <a:ea typeface="+mn-ea"/>
                          <a:cs typeface="Times New Roman" panose="02020603050405020304" pitchFamily="18" charset="0"/>
                        </a:rPr>
                        <a:t> Nach den ersten Parteivorträgen werden neue Tatsachen und Beweismittel nach Absatz 2 Buchstaben a und b nur noch berücksichtigt, wenn sie in der vom Gericht festgelegten Frist oder, bei Fehlen einer solchen Frist, spätestens in der nächsten Verhandlung vorgebracht werden.</a:t>
                      </a:r>
                    </a:p>
                  </a:txBody>
                  <a:tcPr/>
                </a:tc>
                <a:extLst>
                  <a:ext uri="{0D108BD9-81ED-4DB2-BD59-A6C34878D82A}">
                    <a16:rowId xmlns:a16="http://schemas.microsoft.com/office/drawing/2014/main" val="3322482218"/>
                  </a:ext>
                </a:extLst>
              </a:tr>
            </a:tbl>
          </a:graphicData>
        </a:graphic>
      </p:graphicFrame>
      <p:sp>
        <p:nvSpPr>
          <p:cNvPr id="7" name="Fußzeilenplatzhalter 3">
            <a:extLst>
              <a:ext uri="{FF2B5EF4-FFF2-40B4-BE49-F238E27FC236}">
                <a16:creationId xmlns:a16="http://schemas.microsoft.com/office/drawing/2014/main" id="{6A1A8E98-A982-40B1-84E4-0B5B7FDF1DC9}"/>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08686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0"/>
          </p:nvPr>
        </p:nvSpPr>
        <p:spPr>
          <a:xfrm>
            <a:off x="1392238" y="1272687"/>
            <a:ext cx="10148733" cy="4861779"/>
          </a:xfrm>
        </p:spPr>
        <p:txBody>
          <a:bodyPr/>
          <a:lstStyle/>
          <a:p>
            <a:pPr marL="0" indent="0">
              <a:buNone/>
              <a:tabLst>
                <a:tab pos="360363" algn="l"/>
              </a:tabLst>
            </a:pPr>
            <a:r>
              <a:rPr lang="de-CH" b="1" dirty="0"/>
              <a:t>I. 	Allgemeine ZPO-Revision (20.026)</a:t>
            </a:r>
          </a:p>
          <a:p>
            <a:pPr marL="720725" indent="-360363">
              <a:spcBef>
                <a:spcPts val="600"/>
              </a:spcBef>
              <a:buFont typeface="+mj-lt"/>
              <a:buAutoNum type="arabicPeriod"/>
            </a:pPr>
            <a:r>
              <a:rPr lang="de-CH" dirty="0"/>
              <a:t>Übersicht   </a:t>
            </a:r>
          </a:p>
          <a:p>
            <a:pPr marL="720725" indent="-360363">
              <a:buFont typeface="+mj-lt"/>
              <a:buAutoNum type="arabicPeriod"/>
            </a:pPr>
            <a:r>
              <a:rPr lang="de-CH" dirty="0"/>
              <a:t>Prozesskosten (Gerichtskostenvorschuss, Kostenliquidation, weitere</a:t>
            </a:r>
            <a:br>
              <a:rPr lang="de-CH" dirty="0"/>
            </a:br>
            <a:r>
              <a:rPr lang="de-CH" dirty="0"/>
              <a:t>Anpassungen)	</a:t>
            </a:r>
          </a:p>
          <a:p>
            <a:pPr marL="720725" indent="-360363" defTabSz="446088">
              <a:buAutoNum type="arabicPeriod" startAt="3"/>
            </a:pPr>
            <a:r>
              <a:rPr lang="de-CH" dirty="0"/>
              <a:t>Verfahrenskoordination (Streitgenossenschaft, </a:t>
            </a:r>
            <a:r>
              <a:rPr lang="de-CH" dirty="0" err="1"/>
              <a:t>Klagenhäufung</a:t>
            </a:r>
            <a:r>
              <a:rPr lang="de-CH" dirty="0"/>
              <a:t>, Widerklage)  </a:t>
            </a:r>
          </a:p>
          <a:p>
            <a:pPr marL="720725" indent="-360363" defTabSz="446088">
              <a:buAutoNum type="arabicPeriod" startAt="4"/>
            </a:pPr>
            <a:r>
              <a:rPr lang="de-CH" dirty="0"/>
              <a:t>Familienverfahrensrecht</a:t>
            </a:r>
          </a:p>
          <a:p>
            <a:pPr marL="720725" indent="-360363" defTabSz="446088">
              <a:buAutoNum type="arabicPeriod" startAt="4"/>
            </a:pPr>
            <a:r>
              <a:rPr lang="de-CH" dirty="0"/>
              <a:t>Elektronische Mittel zur Ton- und Bildübertragung</a:t>
            </a:r>
          </a:p>
          <a:p>
            <a:pPr marL="720725" indent="-360363" defTabSz="446088">
              <a:buAutoNum type="arabicPeriod" startAt="4"/>
            </a:pPr>
            <a:r>
              <a:rPr lang="de-CH" dirty="0"/>
              <a:t>Weitere Revisionsanliegen (Novenrecht, Laienfreundlichkeit, Verfahrensbeschleunigung)</a:t>
            </a:r>
          </a:p>
          <a:p>
            <a:pPr marL="720725" indent="-360363" defTabSz="446088">
              <a:buAutoNum type="arabicPeriod" startAt="4"/>
            </a:pPr>
            <a:r>
              <a:rPr lang="de-CH" dirty="0"/>
              <a:t>Inkrafttreten und Umsetzung</a:t>
            </a:r>
          </a:p>
          <a:p>
            <a:pPr marL="0" indent="0" defTabSz="446088">
              <a:spcBef>
                <a:spcPts val="1200"/>
              </a:spcBef>
              <a:buNone/>
              <a:tabLst>
                <a:tab pos="360363" algn="l"/>
              </a:tabLst>
            </a:pPr>
            <a:r>
              <a:rPr lang="de-CH" b="1" dirty="0"/>
              <a:t>II. 	ZPO-Revision Verbandsklage und kollektiver Vergleich (21.082)</a:t>
            </a:r>
          </a:p>
          <a:p>
            <a:pPr marL="720725" indent="-360363">
              <a:spcBef>
                <a:spcPts val="600"/>
              </a:spcBef>
              <a:buFont typeface="+mj-lt"/>
              <a:buAutoNum type="arabicPeriod"/>
            </a:pPr>
            <a:r>
              <a:rPr lang="de-CH" dirty="0"/>
              <a:t>Übersicht</a:t>
            </a:r>
          </a:p>
          <a:p>
            <a:pPr marL="720725" indent="-360363">
              <a:buFont typeface="+mj-lt"/>
              <a:buAutoNum type="arabicPeriod"/>
            </a:pPr>
            <a:r>
              <a:rPr lang="de-CH" dirty="0"/>
              <a:t>Kernpunkte der Revision</a:t>
            </a:r>
          </a:p>
          <a:p>
            <a:pPr marL="720725" indent="-360363">
              <a:buFont typeface="+mj-lt"/>
              <a:buAutoNum type="arabicPeriod"/>
            </a:pPr>
            <a:r>
              <a:rPr lang="de-CH" dirty="0"/>
              <a:t>Ausblick</a:t>
            </a:r>
          </a:p>
        </p:txBody>
      </p:sp>
      <p:sp>
        <p:nvSpPr>
          <p:cNvPr id="3" name="Foliennummernplatzhalter 2"/>
          <p:cNvSpPr>
            <a:spLocks noGrp="1"/>
          </p:cNvSpPr>
          <p:nvPr>
            <p:ph type="sldNum" sz="quarter" idx="11"/>
          </p:nvPr>
        </p:nvSpPr>
        <p:spPr/>
        <p:txBody>
          <a:bodyPr/>
          <a:lstStyle/>
          <a:p>
            <a:fld id="{7D21FFDD-132D-4B5B-AD6B-BCC06A41D268}" type="slidenum">
              <a:rPr lang="de-CH" smtClean="0"/>
              <a:pPr/>
              <a:t>2</a:t>
            </a:fld>
            <a:endParaRPr lang="de-CH" dirty="0"/>
          </a:p>
        </p:txBody>
      </p:sp>
      <p:sp>
        <p:nvSpPr>
          <p:cNvPr id="10" name="Titel 9"/>
          <p:cNvSpPr>
            <a:spLocks noGrp="1"/>
          </p:cNvSpPr>
          <p:nvPr>
            <p:ph type="title" idx="4294967295"/>
          </p:nvPr>
        </p:nvSpPr>
        <p:spPr>
          <a:xfrm>
            <a:off x="1401183" y="308471"/>
            <a:ext cx="10312449" cy="900000"/>
          </a:xfrm>
        </p:spPr>
        <p:txBody>
          <a:bodyPr/>
          <a:lstStyle/>
          <a:p>
            <a:r>
              <a:rPr lang="de-CH" dirty="0"/>
              <a:t>Inhaltsübersicht</a:t>
            </a:r>
          </a:p>
        </p:txBody>
      </p:sp>
      <p:sp>
        <p:nvSpPr>
          <p:cNvPr id="8" name="Fußzeilenplatzhalter 3"/>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97103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20</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6.1	</a:t>
            </a:r>
            <a:r>
              <a:rPr lang="de-CH" b="1" dirty="0"/>
              <a:t>Novenrecht (III)</a:t>
            </a:r>
            <a:br>
              <a:rPr lang="de-CH" b="1" dirty="0"/>
            </a:br>
            <a:r>
              <a:rPr lang="de-CH" dirty="0"/>
              <a:t>	</a:t>
            </a:r>
          </a:p>
        </p:txBody>
      </p:sp>
      <p:graphicFrame>
        <p:nvGraphicFramePr>
          <p:cNvPr id="6" name="Inhaltsplatzhalter 4">
            <a:extLst>
              <a:ext uri="{FF2B5EF4-FFF2-40B4-BE49-F238E27FC236}">
                <a16:creationId xmlns:a16="http://schemas.microsoft.com/office/drawing/2014/main" id="{8EF0C564-12B0-4198-8FC6-2AAD4775DDD7}"/>
              </a:ext>
            </a:extLst>
          </p:cNvPr>
          <p:cNvGraphicFramePr>
            <a:graphicFrameLocks/>
          </p:cNvGraphicFramePr>
          <p:nvPr>
            <p:extLst>
              <p:ext uri="{D42A27DB-BD31-4B8C-83A1-F6EECF244321}">
                <p14:modId xmlns:p14="http://schemas.microsoft.com/office/powerpoint/2010/main" val="2694620360"/>
              </p:ext>
            </p:extLst>
          </p:nvPr>
        </p:nvGraphicFramePr>
        <p:xfrm>
          <a:off x="493546" y="1442026"/>
          <a:ext cx="11332107" cy="4815840"/>
        </p:xfrm>
        <a:graphic>
          <a:graphicData uri="http://schemas.openxmlformats.org/drawingml/2006/table">
            <a:tbl>
              <a:tblPr firstRow="1" bandRow="1">
                <a:tableStyleId>{5940675A-B579-460E-94D1-54222C63F5DA}</a:tableStyleId>
              </a:tblPr>
              <a:tblGrid>
                <a:gridCol w="3777369">
                  <a:extLst>
                    <a:ext uri="{9D8B030D-6E8A-4147-A177-3AD203B41FA5}">
                      <a16:colId xmlns:a16="http://schemas.microsoft.com/office/drawing/2014/main" val="501235401"/>
                    </a:ext>
                  </a:extLst>
                </a:gridCol>
                <a:gridCol w="3777369">
                  <a:extLst>
                    <a:ext uri="{9D8B030D-6E8A-4147-A177-3AD203B41FA5}">
                      <a16:colId xmlns:a16="http://schemas.microsoft.com/office/drawing/2014/main" val="513112474"/>
                    </a:ext>
                  </a:extLst>
                </a:gridCol>
                <a:gridCol w="3777369">
                  <a:extLst>
                    <a:ext uri="{9D8B030D-6E8A-4147-A177-3AD203B41FA5}">
                      <a16:colId xmlns:a16="http://schemas.microsoft.com/office/drawing/2014/main" val="882897909"/>
                    </a:ext>
                  </a:extLst>
                </a:gridCol>
              </a:tblGrid>
              <a:tr h="262601">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endParaRPr lang="de-CH" sz="1600" kern="1200" dirty="0">
                        <a:solidFill>
                          <a:schemeClr val="tx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3509299">
                <a:tc>
                  <a:txBody>
                    <a:bodyPr/>
                    <a:lstStyle/>
                    <a:p>
                      <a:r>
                        <a:rPr lang="de-CH"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229 Abs. 1 und 2</a:t>
                      </a:r>
                    </a:p>
                    <a:p>
                      <a:pPr marL="0" algn="l" defTabSz="914400" rtl="0" eaLnBrk="1" latinLnBrk="0" hangingPunct="1"/>
                      <a:r>
                        <a:rPr lang="de-CH" sz="1200" b="0" i="0" kern="1200" baseline="30000" dirty="0">
                          <a:solidFill>
                            <a:srgbClr val="00B050"/>
                          </a:solidFill>
                          <a:effectLst/>
                          <a:latin typeface="Times New Roman" panose="02020603050405020304" pitchFamily="18" charset="0"/>
                          <a:ea typeface="+mn-ea"/>
                          <a:cs typeface="Times New Roman" panose="02020603050405020304" pitchFamily="18" charset="0"/>
                        </a:rPr>
                        <a:t>1</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In der Hauptverhandlung werden neue Tatsachen und Beweismittel nur noch berücksichtigt, wenn sie </a:t>
                      </a:r>
                      <a:r>
                        <a:rPr lang="de-CH" sz="1200" b="0" i="0" u="none" kern="1200" dirty="0">
                          <a:solidFill>
                            <a:srgbClr val="00B050"/>
                          </a:solidFill>
                          <a:effectLst/>
                          <a:latin typeface="Times New Roman" panose="02020603050405020304" pitchFamily="18" charset="0"/>
                          <a:ea typeface="+mn-ea"/>
                          <a:cs typeface="Times New Roman" panose="02020603050405020304" pitchFamily="18" charset="0"/>
                        </a:rPr>
                        <a:t>ohne Verzug </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vorgebracht werden und:</a:t>
                      </a:r>
                    </a:p>
                    <a:p>
                      <a:pPr marL="0" algn="l" defTabSz="914400" rtl="0" eaLnBrk="1" latinLnBrk="0" hangingPunct="1"/>
                      <a:endParaRPr lang="de-CH" sz="1200" b="0" i="0" kern="1200" dirty="0">
                        <a:solidFill>
                          <a:srgbClr val="00B050"/>
                        </a:solidFill>
                        <a:effectLst/>
                        <a:latin typeface="Times New Roman" panose="02020603050405020304" pitchFamily="18" charset="0"/>
                        <a:ea typeface="+mn-ea"/>
                        <a:cs typeface="Times New Roman" panose="02020603050405020304" pitchFamily="18" charset="0"/>
                      </a:endParaRPr>
                    </a:p>
                    <a:p>
                      <a:pPr marL="0" algn="l" defTabSz="914400" rtl="0" eaLnBrk="1" latinLnBrk="0" hangingPunct="1"/>
                      <a:endParaRPr lang="de-CH" sz="1200" b="0" i="0" kern="1200" dirty="0">
                        <a:solidFill>
                          <a:srgbClr val="00B050"/>
                        </a:solidFill>
                        <a:effectLst/>
                        <a:latin typeface="Times New Roman" panose="02020603050405020304" pitchFamily="18" charset="0"/>
                        <a:ea typeface="+mn-ea"/>
                        <a:cs typeface="Times New Roman" panose="02020603050405020304" pitchFamily="18" charset="0"/>
                      </a:endParaRPr>
                    </a:p>
                    <a:p>
                      <a:pPr marL="342900" indent="-342900" algn="l" defTabSz="914400" rtl="0" eaLnBrk="1" latinLnBrk="0" hangingPunct="1">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erst nach Abschluss des Schriftenwechsels oder nach der letzten Instruktionsverhandlung entstanden sind (echte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oder</a:t>
                      </a:r>
                    </a:p>
                    <a:p>
                      <a:pPr marL="342900" indent="-342900" algn="l" defTabSz="914400" rtl="0" eaLnBrk="1" latinLnBrk="0" hangingPunct="1">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bereits vor Abschluss des Schriftenwechsels oder vor der letzten Instruktionsverhandlung vorhanden waren, aber trotz zumutbarer Sorgfalt nicht vorher vorgebracht werden konnten (unechte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a:t>
                      </a:r>
                    </a:p>
                    <a:p>
                      <a:pPr marL="342900" indent="-342900" algn="l" defTabSz="914400" rtl="0" eaLnBrk="1" latinLnBrk="0" hangingPunct="1">
                        <a:buAutoNum type="alphaLcPeriod"/>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l" defTabSz="914400" rtl="0" eaLnBrk="1" latinLnBrk="0" hangingPunct="1">
                        <a:buAutoNum type="alphaLcPeriod"/>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l" defTabSz="914400" rtl="0" eaLnBrk="1" latinLnBrk="0" hangingPunct="1">
                        <a:buAutoNum type="alphaLcPeriod"/>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l" defTabSz="914400" rtl="0" eaLnBrk="1" latinLnBrk="0" hangingPunct="1">
                        <a:buAutoNum type="alphaLcPeriod"/>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defTabSz="914400" rtl="0" eaLnBrk="1" latinLnBrk="0" hangingPunct="1">
                        <a:buNone/>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defTabSz="914400" rtl="0" eaLnBrk="1" latinLnBrk="0" hangingPunct="1">
                        <a:buNone/>
                      </a:pPr>
                      <a:endParaRPr lang="de-CH"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defTabSz="914400" rtl="0" eaLnBrk="1" latinLnBrk="0" hangingPunct="1">
                        <a:buNone/>
                      </a:pPr>
                      <a:r>
                        <a:rPr lang="de-CH" sz="1200" b="0" i="0" kern="1200" baseline="30000" dirty="0">
                          <a:solidFill>
                            <a:srgbClr val="0070C0"/>
                          </a:solidFill>
                          <a:effectLst/>
                          <a:latin typeface="Times New Roman" panose="02020603050405020304" pitchFamily="18" charset="0"/>
                          <a:ea typeface="+mn-ea"/>
                          <a:cs typeface="Times New Roman" panose="02020603050405020304" pitchFamily="18" charset="0"/>
                        </a:rPr>
                        <a:t>2</a:t>
                      </a:r>
                      <a:r>
                        <a:rPr lang="de-CH" sz="1200" b="0" i="0" kern="1200" dirty="0">
                          <a:solidFill>
                            <a:srgbClr val="0070C0"/>
                          </a:solidFill>
                          <a:effectLst/>
                          <a:latin typeface="Times New Roman" panose="02020603050405020304" pitchFamily="18" charset="0"/>
                          <a:ea typeface="+mn-ea"/>
                          <a:cs typeface="Times New Roman" panose="02020603050405020304" pitchFamily="18" charset="0"/>
                        </a:rPr>
                        <a:t> Hat weder ein zweiter Schriftenwechsel noch eine Instruktionsverhandlung stattgefunden, so können neue Tatsachen und Beweismittel </a:t>
                      </a:r>
                      <a:r>
                        <a:rPr lang="de-CH" sz="1200" b="0" i="0" u="none" kern="1200" dirty="0">
                          <a:solidFill>
                            <a:srgbClr val="0070C0"/>
                          </a:solidFill>
                          <a:effectLst/>
                          <a:latin typeface="Times New Roman" panose="02020603050405020304" pitchFamily="18" charset="0"/>
                          <a:ea typeface="+mn-ea"/>
                          <a:cs typeface="Times New Roman" panose="02020603050405020304" pitchFamily="18" charset="0"/>
                        </a:rPr>
                        <a:t>zu Beginn der Hauptverhandlung unbes</a:t>
                      </a:r>
                      <a:r>
                        <a:rPr lang="de-CH" sz="1200" b="0" i="0" kern="1200" dirty="0">
                          <a:solidFill>
                            <a:srgbClr val="0070C0"/>
                          </a:solidFill>
                          <a:effectLst/>
                          <a:latin typeface="Times New Roman" panose="02020603050405020304" pitchFamily="18" charset="0"/>
                          <a:ea typeface="+mn-ea"/>
                          <a:cs typeface="Times New Roman" panose="02020603050405020304" pitchFamily="18" charset="0"/>
                        </a:rPr>
                        <a:t>chränkt vorgebracht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de-CH" sz="12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200" b="0" i="0" kern="1200" baseline="30000" dirty="0">
                          <a:solidFill>
                            <a:srgbClr val="00B050"/>
                          </a:solidFill>
                          <a:effectLst/>
                          <a:latin typeface="Times New Roman" panose="02020603050405020304" pitchFamily="18" charset="0"/>
                          <a:ea typeface="+mn-ea"/>
                          <a:cs typeface="Times New Roman" panose="02020603050405020304" pitchFamily="18" charset="0"/>
                        </a:rPr>
                        <a:t>0</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In den anderen Fällen können neue Tatsachen und Beweismittel </a:t>
                      </a:r>
                      <a:r>
                        <a:rPr lang="de-CH" sz="1200" b="0" i="0" u="sng" kern="1200" dirty="0">
                          <a:solidFill>
                            <a:srgbClr val="00B050"/>
                          </a:solidFill>
                          <a:effectLst/>
                          <a:latin typeface="Times New Roman" panose="02020603050405020304" pitchFamily="18" charset="0"/>
                          <a:ea typeface="+mn-ea"/>
                          <a:cs typeface="Times New Roman" panose="02020603050405020304" pitchFamily="18" charset="0"/>
                        </a:rPr>
                        <a:t>innerhalb einer vom Gericht festgelegten Frist oder, bei Fehlen einer solchen Frist, spätestens bis zum ersten Parteivortrag in der Hauptverhandlung nach Artikel 228 Absatz 1 vorgebracht werden, wenn sie</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a:t>
                      </a:r>
                    </a:p>
                    <a:p>
                      <a:pPr marL="342900" indent="-342900">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erst nach Abschluss des Schriftenwechsels oder nach der letzten Instruktionsverhandlung entstanden sind (echte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oder</a:t>
                      </a:r>
                    </a:p>
                    <a:p>
                      <a:pPr marL="342900" indent="-342900">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b. bereits vor Abschluss des Schriftenwechsels oder vor der letzten Instruktionsverhandlung vorhanden waren, aber trotz zumutbarer Sorgfalt nicht vorher vorgebracht werden konnten (unechte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a:t>
                      </a:r>
                    </a:p>
                    <a:p>
                      <a:r>
                        <a:rPr lang="de-CH" sz="1200" b="0" i="0" kern="1200" baseline="30000" dirty="0">
                          <a:solidFill>
                            <a:srgbClr val="FF0000"/>
                          </a:solidFill>
                          <a:effectLst/>
                          <a:latin typeface="Times New Roman" panose="02020603050405020304" pitchFamily="18" charset="0"/>
                          <a:ea typeface="+mn-ea"/>
                          <a:cs typeface="Times New Roman" panose="02020603050405020304" pitchFamily="18" charset="0"/>
                        </a:rPr>
                        <a:t>1</a:t>
                      </a:r>
                      <a:r>
                        <a:rPr lang="de-CH" sz="1200" b="0" i="0" kern="1200" dirty="0">
                          <a:solidFill>
                            <a:srgbClr val="FF0000"/>
                          </a:solidFill>
                          <a:effectLst/>
                          <a:latin typeface="Times New Roman" panose="02020603050405020304" pitchFamily="18" charset="0"/>
                          <a:ea typeface="+mn-ea"/>
                          <a:cs typeface="Times New Roman" panose="02020603050405020304" pitchFamily="18" charset="0"/>
                        </a:rPr>
                        <a:t> Nach den ersten Parteivorträgen werden neue Tatsachen und Beweismittel nach Absatz 2 Buchstaben a und b nur noch berücksichtigt, </a:t>
                      </a:r>
                      <a:r>
                        <a:rPr lang="de-CH" sz="1200" b="0" i="0" u="sng" kern="1200" dirty="0">
                          <a:solidFill>
                            <a:srgbClr val="FF0000"/>
                          </a:solidFill>
                          <a:effectLst/>
                          <a:latin typeface="Times New Roman" panose="02020603050405020304" pitchFamily="18" charset="0"/>
                          <a:ea typeface="+mn-ea"/>
                          <a:cs typeface="Times New Roman" panose="02020603050405020304" pitchFamily="18" charset="0"/>
                        </a:rPr>
                        <a:t>wenn sie in der vom Gericht festgelegten Frist oder, bei Fehlen einer solchen Frist, spätestens in der nächsten Verhandlung vorgebracht werden</a:t>
                      </a:r>
                      <a:r>
                        <a:rPr lang="de-CH" sz="1200" b="0" i="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1200" baseline="30000" dirty="0">
                          <a:solidFill>
                            <a:srgbClr val="0070C0"/>
                          </a:solidFill>
                          <a:effectLst/>
                          <a:latin typeface="Times New Roman" panose="02020603050405020304" pitchFamily="18" charset="0"/>
                          <a:ea typeface="+mn-ea"/>
                          <a:cs typeface="Times New Roman" panose="02020603050405020304" pitchFamily="18" charset="0"/>
                        </a:rPr>
                        <a:t>2</a:t>
                      </a:r>
                      <a:r>
                        <a:rPr lang="de-CH" sz="1200" b="0" i="0" kern="1200" dirty="0">
                          <a:solidFill>
                            <a:schemeClr val="tx1"/>
                          </a:solidFill>
                          <a:effectLst/>
                          <a:latin typeface="Times New Roman" panose="02020603050405020304" pitchFamily="18" charset="0"/>
                          <a:ea typeface="+mn-ea"/>
                          <a:cs typeface="Times New Roman" panose="02020603050405020304" pitchFamily="18" charset="0"/>
                        </a:rPr>
                        <a:t> </a:t>
                      </a:r>
                      <a:r>
                        <a:rPr lang="de-CH" sz="1200" b="0" i="0" kern="1200" dirty="0">
                          <a:solidFill>
                            <a:srgbClr val="0070C0"/>
                          </a:solidFill>
                          <a:effectLst/>
                          <a:latin typeface="Times New Roman" panose="02020603050405020304" pitchFamily="18" charset="0"/>
                          <a:ea typeface="+mn-ea"/>
                          <a:cs typeface="Times New Roman" panose="02020603050405020304" pitchFamily="18" charset="0"/>
                        </a:rPr>
                        <a:t>Hat weder ein zweiter Schriftenwechsel noch eine Instruktionsverhandlung stattgefunden, so können neue Tatsachen und Beweismittel </a:t>
                      </a:r>
                      <a:r>
                        <a:rPr lang="de-CH" sz="1200" b="0" i="0" u="sng" kern="1200" dirty="0">
                          <a:solidFill>
                            <a:srgbClr val="0070C0"/>
                          </a:solidFill>
                          <a:effectLst/>
                          <a:latin typeface="Times New Roman" panose="02020603050405020304" pitchFamily="18" charset="0"/>
                          <a:ea typeface="+mn-ea"/>
                          <a:cs typeface="Times New Roman" panose="02020603050405020304" pitchFamily="18" charset="0"/>
                        </a:rPr>
                        <a:t>in der Hauptverhandlung im ersten Parteivortrag nach Artikel 228 Absatz 1 </a:t>
                      </a:r>
                      <a:r>
                        <a:rPr lang="de-CH" sz="1200" b="0" i="0" kern="1200" dirty="0">
                          <a:solidFill>
                            <a:srgbClr val="0070C0"/>
                          </a:solidFill>
                          <a:effectLst/>
                          <a:latin typeface="Times New Roman" panose="02020603050405020304" pitchFamily="18" charset="0"/>
                          <a:ea typeface="+mn-ea"/>
                          <a:cs typeface="Times New Roman" panose="02020603050405020304" pitchFamily="18" charset="0"/>
                        </a:rPr>
                        <a:t>unbeschränkt vorgebracht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229 Abs. 1-</a:t>
                      </a:r>
                      <a:r>
                        <a:rPr lang="de-CH" sz="1200" b="1" i="1" u="none" strike="noStrike" kern="1200" baseline="0" dirty="0" err="1">
                          <a:solidFill>
                            <a:schemeClr val="tx1"/>
                          </a:solidFill>
                          <a:latin typeface="Times New Roman" panose="02020603050405020304" pitchFamily="18" charset="0"/>
                          <a:ea typeface="+mn-ea"/>
                          <a:cs typeface="Times New Roman" panose="02020603050405020304" pitchFamily="18" charset="0"/>
                        </a:rPr>
                        <a:t>2</a:t>
                      </a:r>
                      <a:r>
                        <a:rPr lang="de-CH" sz="1200" b="1" i="1" u="none" strike="noStrike" kern="1200" baseline="30000" dirty="0" err="1">
                          <a:solidFill>
                            <a:schemeClr val="tx1"/>
                          </a:solidFill>
                          <a:latin typeface="Times New Roman" panose="02020603050405020304" pitchFamily="18" charset="0"/>
                          <a:ea typeface="+mn-ea"/>
                          <a:cs typeface="Times New Roman" panose="02020603050405020304" pitchFamily="18" charset="0"/>
                        </a:rPr>
                        <a:t>bis</a:t>
                      </a:r>
                      <a:br>
                        <a:rPr lang="de-CH" sz="12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200" b="0" i="0" kern="1200" baseline="30000" dirty="0">
                          <a:solidFill>
                            <a:srgbClr val="0070C0"/>
                          </a:solidFill>
                          <a:effectLst/>
                          <a:latin typeface="Times New Roman" panose="02020603050405020304" pitchFamily="18" charset="0"/>
                          <a:ea typeface="+mn-ea"/>
                          <a:cs typeface="Times New Roman" panose="02020603050405020304" pitchFamily="18" charset="0"/>
                        </a:rPr>
                        <a:t>1</a:t>
                      </a:r>
                      <a:r>
                        <a:rPr lang="de-CH" sz="1200" b="0" i="0" kern="1200" dirty="0">
                          <a:solidFill>
                            <a:srgbClr val="0070C0"/>
                          </a:solidFill>
                          <a:effectLst/>
                          <a:latin typeface="Times New Roman" panose="02020603050405020304" pitchFamily="18" charset="0"/>
                          <a:ea typeface="+mn-ea"/>
                          <a:cs typeface="Times New Roman" panose="02020603050405020304" pitchFamily="18" charset="0"/>
                        </a:rPr>
                        <a:t> Hat weder ein zweiter Schriftenwechsel noch eine Instruktionsverhandlung stattgefunden, so können neue Tatsachen und Beweismittel in der Hauptverhandlung im ersten Parteivortrag nach Artikel 228 Absatz 1 unbeschränkt vorgebracht werden.</a:t>
                      </a:r>
                    </a:p>
                    <a:p>
                      <a:r>
                        <a:rPr lang="de-CH" sz="1200" b="0" i="0" kern="1200" baseline="30000" dirty="0">
                          <a:solidFill>
                            <a:srgbClr val="00B050"/>
                          </a:solidFill>
                          <a:effectLst/>
                          <a:latin typeface="Times New Roman" panose="02020603050405020304" pitchFamily="18" charset="0"/>
                          <a:ea typeface="+mn-ea"/>
                          <a:cs typeface="Times New Roman" panose="02020603050405020304" pitchFamily="18" charset="0"/>
                        </a:rPr>
                        <a:t>2</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In den anderen Fällen können neue Tatsachen und Beweismittel innerhalb einer vom Gericht festgelegten Frist oder, bei Fehlen einer solchen Frist, spätestens bis zum ersten Parteivortrag in der Hauptverhandlung nach Artikel 228 Absatz 1 vorgebracht werden, wenn sie:</a:t>
                      </a:r>
                    </a:p>
                    <a:p>
                      <a:pPr marL="342900" indent="-342900">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erst nach Abschluss des Schriftenwechsels oder nach der letzten Instruktionsverhandlung entstanden sind (echte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 oder</a:t>
                      </a:r>
                    </a:p>
                    <a:p>
                      <a:pPr marL="342900" indent="-342900">
                        <a:buAutoNum type="alphaLcPeriod"/>
                      </a:pP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b. bereits vor Abschluss des Schriftenwechsels oder vor der letzten Instruktionsverhandlung vorhanden waren, aber trotz zumutbarer Sorgfalt nicht vorher vorgebracht werden konnten (unechte </a:t>
                      </a:r>
                      <a:r>
                        <a:rPr lang="de-CH" sz="1200" b="0" i="0" kern="1200" dirty="0" err="1">
                          <a:solidFill>
                            <a:srgbClr val="00B050"/>
                          </a:solidFill>
                          <a:effectLst/>
                          <a:latin typeface="Times New Roman" panose="02020603050405020304" pitchFamily="18" charset="0"/>
                          <a:ea typeface="+mn-ea"/>
                          <a:cs typeface="Times New Roman" panose="02020603050405020304" pitchFamily="18" charset="0"/>
                        </a:rPr>
                        <a:t>Noven</a:t>
                      </a:r>
                      <a:r>
                        <a:rPr lang="de-CH" sz="1200" b="0" i="0" kern="1200" dirty="0">
                          <a:solidFill>
                            <a:srgbClr val="00B050"/>
                          </a:solidFill>
                          <a:effectLst/>
                          <a:latin typeface="Times New Roman" panose="02020603050405020304" pitchFamily="18" charset="0"/>
                          <a:ea typeface="+mn-ea"/>
                          <a:cs typeface="Times New Roman" panose="02020603050405020304" pitchFamily="18" charset="0"/>
                        </a:rPr>
                        <a:t>).</a:t>
                      </a:r>
                    </a:p>
                    <a:p>
                      <a:r>
                        <a:rPr lang="de-CH" sz="1200" b="0" i="0" kern="1200" baseline="30000" dirty="0" err="1">
                          <a:solidFill>
                            <a:srgbClr val="FF0000"/>
                          </a:solidFill>
                          <a:effectLst/>
                          <a:latin typeface="Times New Roman" panose="02020603050405020304" pitchFamily="18" charset="0"/>
                          <a:ea typeface="+mn-ea"/>
                          <a:cs typeface="Times New Roman" panose="02020603050405020304" pitchFamily="18" charset="0"/>
                        </a:rPr>
                        <a:t>2bis</a:t>
                      </a:r>
                      <a:r>
                        <a:rPr lang="de-CH" sz="1200" b="0" i="0" kern="1200" dirty="0">
                          <a:solidFill>
                            <a:srgbClr val="FF0000"/>
                          </a:solidFill>
                          <a:effectLst/>
                          <a:latin typeface="Times New Roman" panose="02020603050405020304" pitchFamily="18" charset="0"/>
                          <a:ea typeface="+mn-ea"/>
                          <a:cs typeface="Times New Roman" panose="02020603050405020304" pitchFamily="18" charset="0"/>
                        </a:rPr>
                        <a:t> Nach den ersten Parteivorträgen werden neue Tatsachen und Beweismittel nach Absatz 2 Buchstaben a und b nur noch berücksichtigt, wenn sie in der vom Gericht festgelegten Frist oder, bei Fehlen einer solchen Frist, spätestens in der nächsten Verhandlung vorgebracht werden.</a:t>
                      </a:r>
                    </a:p>
                  </a:txBody>
                  <a:tcPr/>
                </a:tc>
                <a:extLst>
                  <a:ext uri="{0D108BD9-81ED-4DB2-BD59-A6C34878D82A}">
                    <a16:rowId xmlns:a16="http://schemas.microsoft.com/office/drawing/2014/main" val="3322482218"/>
                  </a:ext>
                </a:extLst>
              </a:tr>
            </a:tbl>
          </a:graphicData>
        </a:graphic>
      </p:graphicFrame>
      <p:sp>
        <p:nvSpPr>
          <p:cNvPr id="7" name="Fußzeilenplatzhalter 3">
            <a:extLst>
              <a:ext uri="{FF2B5EF4-FFF2-40B4-BE49-F238E27FC236}">
                <a16:creationId xmlns:a16="http://schemas.microsoft.com/office/drawing/2014/main" id="{F01E61D0-0890-4A66-9536-2BE73CA09D0A}"/>
              </a:ext>
            </a:extLst>
          </p:cNvPr>
          <p:cNvSpPr>
            <a:spLocks noGrp="1"/>
          </p:cNvSpPr>
          <p:nvPr>
            <p:ph type="ftr" sz="quarter" idx="3"/>
          </p:nvPr>
        </p:nvSpPr>
        <p:spPr>
          <a:xfrm>
            <a:off x="493546" y="6361557"/>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87261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49388"/>
            <a:ext cx="10486170" cy="4526612"/>
          </a:xfrm>
        </p:spPr>
        <p:txBody>
          <a:bodyPr/>
          <a:lstStyle/>
          <a:p>
            <a:r>
              <a:rPr lang="de-CH" dirty="0"/>
              <a:t>RK-N/Nationalrat: Kernanliegen der Revision</a:t>
            </a:r>
          </a:p>
          <a:p>
            <a:pPr>
              <a:spcBef>
                <a:spcPts val="600"/>
              </a:spcBef>
            </a:pPr>
            <a:r>
              <a:rPr lang="de-CH" dirty="0"/>
              <a:t>Grundsatz des vereinfachten Verfahren vs. Grundsatz des Zivilverfahrensrechts</a:t>
            </a:r>
          </a:p>
          <a:p>
            <a:pPr>
              <a:spcBef>
                <a:spcPts val="600"/>
              </a:spcBef>
            </a:pPr>
            <a:r>
              <a:rPr lang="de-CH" dirty="0"/>
              <a:t>Beispiele:</a:t>
            </a:r>
            <a:br>
              <a:rPr lang="de-CH" dirty="0"/>
            </a:br>
            <a:r>
              <a:rPr lang="de-CH" dirty="0"/>
              <a:t>- «Vertrauensschutz» und Rechtsmittelbelehrungen:</a:t>
            </a:r>
            <a:br>
              <a:rPr lang="de-CH" dirty="0"/>
            </a:br>
            <a:br>
              <a:rPr lang="de-CH" dirty="0"/>
            </a:br>
            <a:br>
              <a:rPr lang="de-CH" dirty="0"/>
            </a:br>
            <a:br>
              <a:rPr lang="de-CH" dirty="0"/>
            </a:br>
            <a:br>
              <a:rPr lang="de-CH" dirty="0"/>
            </a:br>
            <a:br>
              <a:rPr lang="de-CH" dirty="0"/>
            </a:br>
            <a:br>
              <a:rPr lang="de-CH" dirty="0"/>
            </a:br>
            <a:br>
              <a:rPr lang="de-CH" dirty="0"/>
            </a:br>
            <a:br>
              <a:rPr lang="de-CH" dirty="0"/>
            </a:br>
            <a:endParaRPr lang="de-CH" dirty="0"/>
          </a:p>
          <a:p>
            <a:pPr marL="0" indent="0">
              <a:buNone/>
            </a:pPr>
            <a:endParaRPr lang="de-CH" dirty="0"/>
          </a:p>
          <a:p>
            <a:pPr marL="0" indent="0">
              <a:buNone/>
            </a:pPr>
            <a:endParaRPr lang="de-CH" dirty="0"/>
          </a:p>
          <a:p>
            <a:pPr marL="0" indent="0">
              <a:buNone/>
            </a:pP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21</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6.2	</a:t>
            </a:r>
            <a:r>
              <a:rPr lang="de-CH" b="1" dirty="0"/>
              <a:t> </a:t>
            </a:r>
            <a:r>
              <a:rPr lang="de-CH" dirty="0"/>
              <a:t>«Laienfreundlichkeit» (I)</a:t>
            </a:r>
          </a:p>
        </p:txBody>
      </p:sp>
      <p:graphicFrame>
        <p:nvGraphicFramePr>
          <p:cNvPr id="9" name="Inhaltsplatzhalter 4">
            <a:extLst>
              <a:ext uri="{FF2B5EF4-FFF2-40B4-BE49-F238E27FC236}">
                <a16:creationId xmlns:a16="http://schemas.microsoft.com/office/drawing/2014/main" id="{3EE68119-00D4-4DDE-AE25-F9A3FF032AEA}"/>
              </a:ext>
            </a:extLst>
          </p:cNvPr>
          <p:cNvGraphicFramePr>
            <a:graphicFrameLocks/>
          </p:cNvGraphicFramePr>
          <p:nvPr>
            <p:extLst>
              <p:ext uri="{D42A27DB-BD31-4B8C-83A1-F6EECF244321}">
                <p14:modId xmlns:p14="http://schemas.microsoft.com/office/powerpoint/2010/main" val="2910499053"/>
              </p:ext>
            </p:extLst>
          </p:nvPr>
        </p:nvGraphicFramePr>
        <p:xfrm>
          <a:off x="1401183" y="2982655"/>
          <a:ext cx="9888141" cy="2618584"/>
        </p:xfrm>
        <a:graphic>
          <a:graphicData uri="http://schemas.openxmlformats.org/drawingml/2006/table">
            <a:tbl>
              <a:tblPr firstRow="1" bandRow="1">
                <a:tableStyleId>{5940675A-B579-460E-94D1-54222C63F5DA}</a:tableStyleId>
              </a:tblPr>
              <a:tblGrid>
                <a:gridCol w="3296047">
                  <a:extLst>
                    <a:ext uri="{9D8B030D-6E8A-4147-A177-3AD203B41FA5}">
                      <a16:colId xmlns:a16="http://schemas.microsoft.com/office/drawing/2014/main" val="501235401"/>
                    </a:ext>
                  </a:extLst>
                </a:gridCol>
                <a:gridCol w="3296047">
                  <a:extLst>
                    <a:ext uri="{9D8B030D-6E8A-4147-A177-3AD203B41FA5}">
                      <a16:colId xmlns:a16="http://schemas.microsoft.com/office/drawing/2014/main" val="513112474"/>
                    </a:ext>
                  </a:extLst>
                </a:gridCol>
                <a:gridCol w="3296047">
                  <a:extLst>
                    <a:ext uri="{9D8B030D-6E8A-4147-A177-3AD203B41FA5}">
                      <a16:colId xmlns:a16="http://schemas.microsoft.com/office/drawing/2014/main" val="882897909"/>
                    </a:ext>
                  </a:extLst>
                </a:gridCol>
              </a:tblGrid>
              <a:tr h="317928">
                <a:tc>
                  <a:txBody>
                    <a:bodyPr/>
                    <a:lstStyle/>
                    <a:p>
                      <a:pPr marL="0" algn="l" defTabSz="914400" rtl="0" eaLnBrk="1" latinLnBrk="0" hangingPunct="1"/>
                      <a:r>
                        <a:rPr lang="de-CH" sz="1600" kern="1200" dirty="0">
                          <a:solidFill>
                            <a:schemeClr val="tx1"/>
                          </a:solidFill>
                          <a:latin typeface="+mn-lt"/>
                          <a:ea typeface="+mn-ea"/>
                          <a:cs typeface="+mn-cs"/>
                        </a:rPr>
                        <a:t>1. Fassung NR</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2. Fassung NR</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2283304">
                <a:tc>
                  <a:txBody>
                    <a:bodyPr/>
                    <a:lstStyle/>
                    <a:p>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a:t>
                      </a:r>
                      <a:r>
                        <a:rPr lang="de-CH" sz="1400" b="1" i="1" u="none" strike="noStrike" kern="1200" baseline="0" dirty="0" err="1">
                          <a:solidFill>
                            <a:schemeClr val="tx1"/>
                          </a:solidFill>
                          <a:latin typeface="Times New Roman" panose="02020603050405020304" pitchFamily="18" charset="0"/>
                          <a:ea typeface="+mn-ea"/>
                          <a:cs typeface="Times New Roman" panose="02020603050405020304" pitchFamily="18" charset="0"/>
                        </a:rPr>
                        <a:t>52a</a:t>
                      </a:r>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Auslegung des Gesetzes und Vertrauensschutz</a:t>
                      </a:r>
                    </a:p>
                    <a:p>
                      <a:pPr marL="0" algn="l" defTabSz="914400" rtl="0" eaLnBrk="1" latinLnBrk="0" hangingPunct="1"/>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Die Gerichte legen die Verfahrensregeln unter Berücksichtigung des Zugangs der Parteien zur Justiz aus.</a:t>
                      </a:r>
                    </a:p>
                    <a:p>
                      <a:pPr marL="0" algn="l" defTabSz="914400" rtl="0" eaLnBrk="1" latinLnBrk="0" hangingPunct="1"/>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Falsche Rechtsmittel- und Fristbelehrungen in einem Entscheid oder einer prozessleitenden Verfügung nach diesem Gesetz sind </a:t>
                      </a:r>
                      <a:r>
                        <a:rPr lang="de-CH" sz="1400" b="0" i="0" kern="1200" dirty="0">
                          <a:solidFill>
                            <a:srgbClr val="ED181E"/>
                          </a:solidFill>
                          <a:effectLst/>
                          <a:latin typeface="Times New Roman" panose="02020603050405020304" pitchFamily="18" charset="0"/>
                          <a:ea typeface="+mn-ea"/>
                          <a:cs typeface="Times New Roman" panose="02020603050405020304" pitchFamily="18" charset="0"/>
                        </a:rPr>
                        <a:t>gegenüber allen Gerichten wirksam</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a:tc>
                <a:tc>
                  <a:txBody>
                    <a:bodyPr/>
                    <a:lstStyle/>
                    <a:p>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a:t>
                      </a:r>
                      <a:r>
                        <a:rPr lang="de-CH" sz="1400" b="1" i="1" u="none" strike="noStrike" kern="1200" baseline="0" dirty="0" err="1">
                          <a:solidFill>
                            <a:schemeClr val="tx1"/>
                          </a:solidFill>
                          <a:latin typeface="Times New Roman" panose="02020603050405020304" pitchFamily="18" charset="0"/>
                          <a:ea typeface="+mn-ea"/>
                          <a:cs typeface="Times New Roman" panose="02020603050405020304" pitchFamily="18" charset="0"/>
                        </a:rPr>
                        <a:t>52a</a:t>
                      </a:r>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Auslegung des Gesetzes und Vertrauensschutz</a:t>
                      </a:r>
                    </a:p>
                    <a:p>
                      <a:pPr marL="0" algn="l" defTabSz="914400" rtl="0" eaLnBrk="1" latinLnBrk="0" hangingPunct="1"/>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Die Gerichte legen die Verfahrensregeln ohne überspitzten Formalismus aus.</a:t>
                      </a:r>
                      <a:br>
                        <a:rPr lang="de-CH" sz="1400" b="0" i="0" kern="1200" dirty="0">
                          <a:solidFill>
                            <a:schemeClr val="tx1"/>
                          </a:solidFill>
                          <a:effectLst/>
                          <a:latin typeface="Times New Roman" panose="02020603050405020304" pitchFamily="18" charset="0"/>
                          <a:ea typeface="+mn-ea"/>
                          <a:cs typeface="Times New Roman" panose="02020603050405020304" pitchFamily="18" charset="0"/>
                        </a:rPr>
                      </a:br>
                      <a:br>
                        <a:rPr lang="de-CH" sz="1400" dirty="0"/>
                      </a:br>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Falsche Rechtsmittel- und Fristbelehrungen in einem Entscheid oder einer prozessleitenden Verfügung nach diesem Gesetz sind </a:t>
                      </a:r>
                      <a:r>
                        <a:rPr lang="de-CH" sz="1400" b="0" i="0" kern="1200" dirty="0">
                          <a:solidFill>
                            <a:srgbClr val="ED181E"/>
                          </a:solidFill>
                          <a:effectLst/>
                          <a:latin typeface="Times New Roman" panose="02020603050405020304" pitchFamily="18" charset="0"/>
                          <a:ea typeface="+mn-ea"/>
                          <a:cs typeface="Times New Roman" panose="02020603050405020304" pitchFamily="18" charset="0"/>
                        </a:rPr>
                        <a:t>gegenüber allen Gerichten wirksam</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br>
                      <a:r>
                        <a:rPr lang="de-CH" sz="1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52 Abs. 2</a:t>
                      </a:r>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Unrichtige Rechtsmittelbelehrungen sind gegenüber allen Gerichten insoweit wirksam, als sie </a:t>
                      </a:r>
                      <a:r>
                        <a:rPr lang="de-CH" sz="1400" b="0" i="0" kern="1200" dirty="0">
                          <a:solidFill>
                            <a:srgbClr val="ED181E"/>
                          </a:solidFill>
                          <a:effectLst/>
                          <a:latin typeface="Times New Roman" panose="02020603050405020304" pitchFamily="18" charset="0"/>
                          <a:ea typeface="+mn-ea"/>
                          <a:cs typeface="Times New Roman" panose="02020603050405020304" pitchFamily="18" charset="0"/>
                        </a:rPr>
                        <a:t>zum Vorteil der Partei </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lauten, die sich darauf beruft.</a:t>
                      </a:r>
                      <a:endParaRPr lang="de-CH" sz="12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22482218"/>
                  </a:ext>
                </a:extLst>
              </a:tr>
            </a:tbl>
          </a:graphicData>
        </a:graphic>
      </p:graphicFrame>
      <p:sp>
        <p:nvSpPr>
          <p:cNvPr id="7" name="Fußzeilenplatzhalter 3">
            <a:extLst>
              <a:ext uri="{FF2B5EF4-FFF2-40B4-BE49-F238E27FC236}">
                <a16:creationId xmlns:a16="http://schemas.microsoft.com/office/drawing/2014/main" id="{22573373-9ED8-416B-B7CD-4BD4B465A1C7}"/>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69037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49388"/>
            <a:ext cx="10152062" cy="4526612"/>
          </a:xfrm>
        </p:spPr>
        <p:txBody>
          <a:bodyPr/>
          <a:lstStyle/>
          <a:p>
            <a:pPr marL="0" indent="0">
              <a:lnSpc>
                <a:spcPct val="100000"/>
              </a:lnSpc>
              <a:buNone/>
              <a:tabLst>
                <a:tab pos="447675" algn="l"/>
              </a:tabLst>
            </a:pPr>
            <a:r>
              <a:rPr lang="de-CH" dirty="0"/>
              <a:t> - Zeitpunkt der Bezifferung unbezifferter Forderungsklagen (Art. 85 Abs. 2 </a:t>
            </a:r>
            <a:r>
              <a:rPr lang="de-CH" dirty="0" err="1"/>
              <a:t>nZPO</a:t>
            </a:r>
            <a:r>
              <a:rPr lang="de-CH" dirty="0"/>
              <a:t>)</a:t>
            </a:r>
            <a:br>
              <a:rPr lang="de-CH" sz="2400" kern="1200" dirty="0">
                <a:latin typeface="Times New Roman" panose="02020603050405020304" pitchFamily="18" charset="0"/>
                <a:cs typeface="Times New Roman" panose="02020603050405020304" pitchFamily="18" charset="0"/>
              </a:rPr>
            </a:br>
            <a:r>
              <a:rPr lang="de-CH" sz="2400" kern="1200" dirty="0">
                <a:latin typeface="Times New Roman" panose="02020603050405020304" pitchFamily="18" charset="0"/>
                <a:cs typeface="Times New Roman" panose="02020603050405020304" pitchFamily="18" charset="0"/>
              </a:rPr>
              <a:t>	</a:t>
            </a:r>
            <a:r>
              <a:rPr lang="de-CH" sz="1600" b="1" i="1" kern="1200" dirty="0">
                <a:latin typeface="Times New Roman" panose="02020603050405020304" pitchFamily="18" charset="0"/>
                <a:cs typeface="Times New Roman" panose="02020603050405020304" pitchFamily="18" charset="0"/>
              </a:rPr>
              <a:t>Art. 85 Abs. 2 erster Satz</a:t>
            </a:r>
            <a:br>
              <a:rPr lang="de-CH" sz="1600" kern="1200" dirty="0">
                <a:latin typeface="Times New Roman" panose="02020603050405020304" pitchFamily="18" charset="0"/>
                <a:cs typeface="Times New Roman" panose="02020603050405020304" pitchFamily="18" charset="0"/>
              </a:rPr>
            </a:br>
            <a:r>
              <a:rPr lang="de-CH" sz="1600" kern="1200" dirty="0">
                <a:latin typeface="Times New Roman" panose="02020603050405020304" pitchFamily="18" charset="0"/>
                <a:cs typeface="Times New Roman" panose="02020603050405020304" pitchFamily="18" charset="0"/>
              </a:rPr>
              <a:t>	</a:t>
            </a:r>
            <a:r>
              <a:rPr lang="de-CH" sz="1600" kern="1200" baseline="30000" dirty="0">
                <a:latin typeface="Times New Roman" panose="02020603050405020304" pitchFamily="18" charset="0"/>
                <a:cs typeface="Times New Roman" panose="02020603050405020304" pitchFamily="18" charset="0"/>
              </a:rPr>
              <a:t>2</a:t>
            </a:r>
            <a:r>
              <a:rPr lang="de-CH" sz="1600" kern="1200" dirty="0">
                <a:latin typeface="Times New Roman" panose="02020603050405020304" pitchFamily="18" charset="0"/>
                <a:cs typeface="Times New Roman" panose="02020603050405020304" pitchFamily="18" charset="0"/>
              </a:rPr>
              <a:t> Nach Abschluss des Beweisverfahrens oder nach Auskunftserteilung durch die Parteien oder Dritte setzt das Gericht </a:t>
            </a:r>
            <a:br>
              <a:rPr lang="de-CH" sz="1600" kern="1200" dirty="0">
                <a:latin typeface="Times New Roman" panose="02020603050405020304" pitchFamily="18" charset="0"/>
                <a:cs typeface="Times New Roman" panose="02020603050405020304" pitchFamily="18" charset="0"/>
              </a:rPr>
            </a:br>
            <a:r>
              <a:rPr lang="de-CH" sz="1600" kern="1200" dirty="0">
                <a:latin typeface="Times New Roman" panose="02020603050405020304" pitchFamily="18" charset="0"/>
                <a:cs typeface="Times New Roman" panose="02020603050405020304" pitchFamily="18" charset="0"/>
              </a:rPr>
              <a:t>	den Parteien eine Frist zur Bezifferung ihrer Klage. [...]</a:t>
            </a:r>
          </a:p>
          <a:p>
            <a:pPr marL="0" indent="0">
              <a:buNone/>
            </a:pPr>
            <a:r>
              <a:rPr lang="de-CH" dirty="0"/>
              <a:t> </a:t>
            </a:r>
          </a:p>
          <a:p>
            <a:pPr marL="0" indent="0" algn="l">
              <a:buNone/>
              <a:tabLst>
                <a:tab pos="447675" algn="l"/>
              </a:tabLst>
            </a:pPr>
            <a:r>
              <a:rPr lang="de-CH" dirty="0"/>
              <a:t> - Fristenstillstand ZPO/SchKG (Art. 145 Abs. 4 </a:t>
            </a:r>
            <a:r>
              <a:rPr lang="de-CH" dirty="0" err="1"/>
              <a:t>nZPO</a:t>
            </a:r>
            <a:r>
              <a:rPr lang="de-CH" dirty="0"/>
              <a:t> und Art. 56 Abs. 2 </a:t>
            </a:r>
            <a:r>
              <a:rPr lang="de-CH" dirty="0" err="1"/>
              <a:t>nSchKG</a:t>
            </a:r>
            <a:r>
              <a:rPr lang="de-CH" dirty="0"/>
              <a:t>)</a:t>
            </a:r>
          </a:p>
          <a:p>
            <a:pPr marL="0" indent="0" algn="l">
              <a:buNone/>
              <a:tabLst>
                <a:tab pos="447675" algn="l"/>
              </a:tabLst>
            </a:pPr>
            <a:r>
              <a:rPr lang="de-CH" sz="1600" b="1" i="1" dirty="0">
                <a:latin typeface="Times New Roman" panose="02020603050405020304" pitchFamily="18" charset="0"/>
                <a:cs typeface="Times New Roman" panose="02020603050405020304" pitchFamily="18" charset="0"/>
              </a:rPr>
              <a:t>	</a:t>
            </a:r>
            <a:endParaRPr lang="de-CH" dirty="0"/>
          </a:p>
          <a:p>
            <a:pPr marL="0" indent="0">
              <a:buNone/>
            </a:pPr>
            <a:endParaRPr lang="de-CH" dirty="0"/>
          </a:p>
          <a:p>
            <a:pPr marL="0" indent="0">
              <a:buNone/>
            </a:pP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22</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6.2	</a:t>
            </a:r>
            <a:r>
              <a:rPr lang="de-CH" b="1" dirty="0"/>
              <a:t> </a:t>
            </a:r>
            <a:r>
              <a:rPr lang="de-CH" dirty="0"/>
              <a:t>«Laienfreundlichkeit» (II)</a:t>
            </a:r>
          </a:p>
        </p:txBody>
      </p:sp>
      <p:graphicFrame>
        <p:nvGraphicFramePr>
          <p:cNvPr id="7" name="Inhaltsplatzhalter 4">
            <a:extLst>
              <a:ext uri="{FF2B5EF4-FFF2-40B4-BE49-F238E27FC236}">
                <a16:creationId xmlns:a16="http://schemas.microsoft.com/office/drawing/2014/main" id="{50F361EB-3A44-454A-95A1-C06E7F957A55}"/>
              </a:ext>
            </a:extLst>
          </p:cNvPr>
          <p:cNvGraphicFramePr>
            <a:graphicFrameLocks/>
          </p:cNvGraphicFramePr>
          <p:nvPr>
            <p:extLst>
              <p:ext uri="{D42A27DB-BD31-4B8C-83A1-F6EECF244321}">
                <p14:modId xmlns:p14="http://schemas.microsoft.com/office/powerpoint/2010/main" val="54352144"/>
              </p:ext>
            </p:extLst>
          </p:nvPr>
        </p:nvGraphicFramePr>
        <p:xfrm>
          <a:off x="1390107" y="3376245"/>
          <a:ext cx="9966256" cy="2720447"/>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43007">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2291916">
                <a:tc>
                  <a:txBody>
                    <a:bodyPr/>
                    <a:lstStyle/>
                    <a:p>
                      <a:r>
                        <a:rPr lang="de-CH" sz="15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145 Abs. 4</a:t>
                      </a:r>
                    </a:p>
                    <a:p>
                      <a:pPr marL="0" algn="l" defTabSz="914400" rtl="0" eaLnBrk="1" latinLnBrk="0" hangingPunct="1"/>
                      <a:r>
                        <a:rPr lang="de-CH" sz="1500" b="0" i="0" kern="1200" baseline="30000" dirty="0">
                          <a:solidFill>
                            <a:schemeClr val="tx1"/>
                          </a:solidFill>
                          <a:effectLst/>
                          <a:latin typeface="Times New Roman" panose="02020603050405020304" pitchFamily="18" charset="0"/>
                          <a:ea typeface="+mn-ea"/>
                          <a:cs typeface="Times New Roman" panose="02020603050405020304" pitchFamily="18" charset="0"/>
                        </a:rPr>
                        <a:t>4</a:t>
                      </a:r>
                      <a:r>
                        <a:rPr lang="de-CH" sz="1500" b="0" i="0" kern="1200" dirty="0">
                          <a:solidFill>
                            <a:schemeClr val="tx1"/>
                          </a:solidFill>
                          <a:effectLst/>
                          <a:latin typeface="Times New Roman" panose="02020603050405020304" pitchFamily="18" charset="0"/>
                          <a:ea typeface="+mn-ea"/>
                          <a:cs typeface="Times New Roman" panose="02020603050405020304" pitchFamily="18" charset="0"/>
                        </a:rPr>
                        <a:t> Vorbehalten bleiben die Bestimmungen des SchKG über die Betreibungsferien und den Rechtsstillstand.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5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Art. 145 Abs. 4</a:t>
                      </a:r>
                      <a:br>
                        <a:rPr lang="de-CH" sz="15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500" b="0" i="0" kern="1200" baseline="30000" dirty="0">
                          <a:solidFill>
                            <a:schemeClr val="tx1"/>
                          </a:solidFill>
                          <a:effectLst/>
                          <a:latin typeface="Times New Roman" panose="02020603050405020304" pitchFamily="18" charset="0"/>
                          <a:ea typeface="+mn-ea"/>
                          <a:cs typeface="Times New Roman" panose="02020603050405020304" pitchFamily="18" charset="0"/>
                        </a:rPr>
                        <a:t>4</a:t>
                      </a:r>
                      <a:r>
                        <a:rPr lang="de-CH" sz="1500" b="0" i="0" kern="1200" dirty="0">
                          <a:solidFill>
                            <a:schemeClr val="tx1"/>
                          </a:solidFill>
                          <a:effectLst/>
                          <a:latin typeface="Times New Roman" panose="02020603050405020304" pitchFamily="18" charset="0"/>
                          <a:ea typeface="+mn-ea"/>
                          <a:cs typeface="Times New Roman" panose="02020603050405020304" pitchFamily="18" charset="0"/>
                        </a:rPr>
                        <a:t> Die Bestimmungen dieses Gesetzes über den Stillstand der Fristen sind für alle Klagen nach dem SchKG, die vor einem Gericht einzureichen sind, anwendbar. Sie sind für die Beschwerde vor der Aufsichtsbehörde nicht anwendbar.</a:t>
                      </a:r>
                      <a:br>
                        <a:rPr lang="de-CH" sz="1500" b="0" i="0" kern="1200" dirty="0">
                          <a:solidFill>
                            <a:schemeClr val="tx1"/>
                          </a:solidFill>
                          <a:effectLst/>
                          <a:latin typeface="Times New Roman" panose="02020603050405020304" pitchFamily="18" charset="0"/>
                          <a:ea typeface="+mn-ea"/>
                          <a:cs typeface="Times New Roman" panose="02020603050405020304" pitchFamily="18" charset="0"/>
                        </a:rPr>
                      </a:br>
                      <a:br>
                        <a:rPr lang="de-CH" sz="15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500" b="1" i="1" kern="1200" dirty="0">
                          <a:solidFill>
                            <a:schemeClr val="tx1"/>
                          </a:solidFill>
                          <a:effectLst/>
                          <a:latin typeface="Times New Roman" panose="02020603050405020304" pitchFamily="18" charset="0"/>
                          <a:ea typeface="+mn-ea"/>
                          <a:cs typeface="Times New Roman" panose="02020603050405020304" pitchFamily="18" charset="0"/>
                        </a:rPr>
                        <a:t>Art. 56 Abs. 2 </a:t>
                      </a:r>
                      <a:r>
                        <a:rPr lang="de-CH" sz="1500" b="1" i="1" kern="1200" dirty="0" err="1">
                          <a:solidFill>
                            <a:schemeClr val="tx1"/>
                          </a:solidFill>
                          <a:effectLst/>
                          <a:latin typeface="Times New Roman" panose="02020603050405020304" pitchFamily="18" charset="0"/>
                          <a:ea typeface="+mn-ea"/>
                          <a:cs typeface="Times New Roman" panose="02020603050405020304" pitchFamily="18" charset="0"/>
                        </a:rPr>
                        <a:t>nSchKG</a:t>
                      </a:r>
                      <a:endParaRPr lang="de-CH" sz="1500" b="1" i="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5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500" b="0" i="0" kern="1200" dirty="0">
                          <a:solidFill>
                            <a:schemeClr val="tx1"/>
                          </a:solidFill>
                          <a:effectLst/>
                          <a:latin typeface="Times New Roman" panose="02020603050405020304" pitchFamily="18" charset="0"/>
                          <a:ea typeface="+mn-ea"/>
                          <a:cs typeface="Times New Roman" panose="02020603050405020304" pitchFamily="18" charset="0"/>
                        </a:rPr>
                        <a:t> Für die Klagen nach diesem Gesetz, die vor einem Gericht einzureichen sind, sind ausschliesslich die Bestimmungen der ZPO über den Stillstand der Fristen anwendbar.</a:t>
                      </a:r>
                    </a:p>
                  </a:txBody>
                  <a:tcPr/>
                </a:tc>
                <a:extLst>
                  <a:ext uri="{0D108BD9-81ED-4DB2-BD59-A6C34878D82A}">
                    <a16:rowId xmlns:a16="http://schemas.microsoft.com/office/drawing/2014/main" val="3322482218"/>
                  </a:ext>
                </a:extLst>
              </a:tr>
            </a:tbl>
          </a:graphicData>
        </a:graphic>
      </p:graphicFrame>
      <p:sp>
        <p:nvSpPr>
          <p:cNvPr id="9" name="Fußzeilenplatzhalter 3">
            <a:extLst>
              <a:ext uri="{FF2B5EF4-FFF2-40B4-BE49-F238E27FC236}">
                <a16:creationId xmlns:a16="http://schemas.microsoft.com/office/drawing/2014/main" id="{7BB5C43B-B049-4C47-9445-F154120176F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9775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49388"/>
            <a:ext cx="10486170" cy="4526612"/>
          </a:xfrm>
        </p:spPr>
        <p:txBody>
          <a:bodyPr/>
          <a:lstStyle/>
          <a:p>
            <a:pPr marL="266700" indent="-266700" algn="l">
              <a:buNone/>
              <a:tabLst>
                <a:tab pos="447675" algn="l"/>
              </a:tabLst>
            </a:pPr>
            <a:r>
              <a:rPr lang="de-CH" dirty="0"/>
              <a:t> - Abschliessender Charakter des summarischen Verfahrens (Art. 249 ff. </a:t>
            </a:r>
            <a:r>
              <a:rPr lang="de-CH" dirty="0" err="1"/>
              <a:t>nZPO</a:t>
            </a:r>
            <a:r>
              <a:rPr lang="de-CH" dirty="0"/>
              <a:t>):</a:t>
            </a:r>
            <a:br>
              <a:rPr lang="de-CH" dirty="0"/>
            </a:br>
            <a:r>
              <a:rPr lang="de-CH" dirty="0"/>
              <a:t> </a:t>
            </a:r>
            <a:r>
              <a:rPr lang="de-CH" sz="1600" b="1" i="1" dirty="0">
                <a:effectLst/>
                <a:latin typeface="Times New Roman" panose="02020603050405020304" pitchFamily="18" charset="0"/>
                <a:cs typeface="Times New Roman" panose="02020603050405020304" pitchFamily="18" charset="0"/>
              </a:rPr>
              <a:t>Art. 249, 250, 251, </a:t>
            </a:r>
            <a:r>
              <a:rPr lang="de-CH" sz="1600" b="1" i="1" dirty="0" err="1">
                <a:effectLst/>
                <a:latin typeface="Times New Roman" panose="02020603050405020304" pitchFamily="18" charset="0"/>
                <a:cs typeface="Times New Roman" panose="02020603050405020304" pitchFamily="18" charset="0"/>
              </a:rPr>
              <a:t>251a</a:t>
            </a:r>
            <a:r>
              <a:rPr lang="de-CH" sz="1600" b="1" i="1" dirty="0">
                <a:effectLst/>
                <a:latin typeface="Times New Roman" panose="02020603050405020304" pitchFamily="18" charset="0"/>
                <a:cs typeface="Times New Roman" panose="02020603050405020304" pitchFamily="18" charset="0"/>
              </a:rPr>
              <a:t> Einleitungssatz</a:t>
            </a:r>
          </a:p>
          <a:p>
            <a:pPr marL="0" indent="0" algn="l">
              <a:lnSpc>
                <a:spcPct val="100000"/>
              </a:lnSpc>
              <a:buNone/>
              <a:tabLst>
                <a:tab pos="447675" algn="l"/>
              </a:tabLst>
            </a:pPr>
            <a:r>
              <a:rPr lang="de-CH" sz="1600" b="0" i="0" baseline="30000" dirty="0">
                <a:effectLst/>
                <a:latin typeface="Times New Roman" panose="02020603050405020304" pitchFamily="18" charset="0"/>
                <a:cs typeface="Times New Roman" panose="02020603050405020304" pitchFamily="18" charset="0"/>
              </a:rPr>
              <a:t>	</a:t>
            </a:r>
            <a:r>
              <a:rPr lang="de-CH" sz="1600" b="0" i="0" dirty="0">
                <a:effectLst/>
                <a:latin typeface="Times New Roman" panose="02020603050405020304" pitchFamily="18" charset="0"/>
                <a:cs typeface="Times New Roman" panose="02020603050405020304" pitchFamily="18" charset="0"/>
              </a:rPr>
              <a:t>Das summarische Verfahren gilt </a:t>
            </a:r>
            <a:r>
              <a:rPr lang="de-CH" sz="1600" b="0" i="0" strike="sngStrike" dirty="0">
                <a:effectLst/>
                <a:latin typeface="Times New Roman" panose="02020603050405020304" pitchFamily="18" charset="0"/>
                <a:cs typeface="Times New Roman" panose="02020603050405020304" pitchFamily="18" charset="0"/>
              </a:rPr>
              <a:t>insbesondere</a:t>
            </a:r>
            <a:r>
              <a:rPr lang="de-CH" sz="1600" b="0" i="0" dirty="0">
                <a:effectLst/>
                <a:latin typeface="Times New Roman" panose="02020603050405020304" pitchFamily="18" charset="0"/>
                <a:cs typeface="Times New Roman" panose="02020603050405020304" pitchFamily="18" charset="0"/>
              </a:rPr>
              <a:t> für folgende Angelegenheiten: … </a:t>
            </a:r>
          </a:p>
          <a:p>
            <a:pPr marL="88900" indent="-88900" algn="l">
              <a:lnSpc>
                <a:spcPct val="100000"/>
              </a:lnSpc>
              <a:spcBef>
                <a:spcPts val="1200"/>
              </a:spcBef>
              <a:buNone/>
              <a:tabLst>
                <a:tab pos="447675" algn="l"/>
              </a:tabLst>
            </a:pPr>
            <a:r>
              <a:rPr lang="de-CH" dirty="0"/>
              <a:t>- Beschwerdefrist bei «anderen erstinstanzlichen Entscheiden»:</a:t>
            </a:r>
          </a:p>
          <a:p>
            <a:pPr marL="0" indent="0">
              <a:buNone/>
            </a:pPr>
            <a:endParaRPr lang="de-CH" dirty="0"/>
          </a:p>
          <a:p>
            <a:pPr marL="0" indent="0">
              <a:buNone/>
            </a:pP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23</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6.2	</a:t>
            </a:r>
            <a:r>
              <a:rPr lang="de-CH" b="1" dirty="0"/>
              <a:t> </a:t>
            </a:r>
            <a:r>
              <a:rPr lang="de-CH" dirty="0"/>
              <a:t>«Laienfreundlichkeit» (III)</a:t>
            </a:r>
          </a:p>
        </p:txBody>
      </p:sp>
      <p:graphicFrame>
        <p:nvGraphicFramePr>
          <p:cNvPr id="7" name="Inhaltsplatzhalter 4">
            <a:extLst>
              <a:ext uri="{FF2B5EF4-FFF2-40B4-BE49-F238E27FC236}">
                <a16:creationId xmlns:a16="http://schemas.microsoft.com/office/drawing/2014/main" id="{4F26D084-421C-4135-9AAF-842A8556FA8D}"/>
              </a:ext>
            </a:extLst>
          </p:cNvPr>
          <p:cNvGraphicFramePr>
            <a:graphicFrameLocks/>
          </p:cNvGraphicFramePr>
          <p:nvPr>
            <p:extLst>
              <p:ext uri="{D42A27DB-BD31-4B8C-83A1-F6EECF244321}">
                <p14:modId xmlns:p14="http://schemas.microsoft.com/office/powerpoint/2010/main" val="17981465"/>
              </p:ext>
            </p:extLst>
          </p:nvPr>
        </p:nvGraphicFramePr>
        <p:xfrm>
          <a:off x="1415680" y="3153751"/>
          <a:ext cx="9966256" cy="1963376"/>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48341">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1615035">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321 Abs. 2</a:t>
                      </a:r>
                    </a:p>
                    <a:p>
                      <a:pPr marL="0" algn="l" defTabSz="914400" rtl="0" eaLnBrk="1" latinLnBrk="0" hangingPunct="1"/>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Wird ein im summarischen Verfahren ergangener Entscheid oder eine prozessleitende Verfügungen angefochten, so beträgt die Beschwerdefrist zehn Tage, sofern das Gesetz nichts anderes bestimmt.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321 Abs. 2</a:t>
                      </a:r>
                      <a:br>
                        <a:rPr lang="de-CH" sz="16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Wird ein im summarischen Verfahren ergangener Entscheid oder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werden andere erstinstanzliche Entscheide und </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prozessleitende Verfügungen angefochten, so beträgt die Beschwerdefrist zehn Tage, sofern das Gesetz nichts anderes bestimmt.</a:t>
                      </a:r>
                    </a:p>
                  </a:txBody>
                  <a:tcPr/>
                </a:tc>
                <a:extLst>
                  <a:ext uri="{0D108BD9-81ED-4DB2-BD59-A6C34878D82A}">
                    <a16:rowId xmlns:a16="http://schemas.microsoft.com/office/drawing/2014/main" val="3322482218"/>
                  </a:ext>
                </a:extLst>
              </a:tr>
            </a:tbl>
          </a:graphicData>
        </a:graphic>
      </p:graphicFrame>
      <p:sp>
        <p:nvSpPr>
          <p:cNvPr id="9" name="Fußzeilenplatzhalter 3">
            <a:extLst>
              <a:ext uri="{FF2B5EF4-FFF2-40B4-BE49-F238E27FC236}">
                <a16:creationId xmlns:a16="http://schemas.microsoft.com/office/drawing/2014/main" id="{D5E15DF2-8D6D-4185-86BD-0ECDCDE5ED62}"/>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06703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059363"/>
            <a:ext cx="10321925" cy="5281136"/>
          </a:xfrm>
        </p:spPr>
        <p:txBody>
          <a:bodyPr/>
          <a:lstStyle/>
          <a:p>
            <a:r>
              <a:rPr lang="de-CH" dirty="0"/>
              <a:t>RK-S: Kritik an Verfahrensverlängerung/-verzögerung durch ZPO  </a:t>
            </a:r>
          </a:p>
          <a:p>
            <a:pPr>
              <a:spcBef>
                <a:spcPts val="300"/>
              </a:spcBef>
            </a:pPr>
            <a:r>
              <a:rPr lang="de-CH" dirty="0"/>
              <a:t>Kritik am sog. </a:t>
            </a:r>
            <a:r>
              <a:rPr lang="de-CH" dirty="0" err="1"/>
              <a:t>Replikrecht</a:t>
            </a:r>
            <a:r>
              <a:rPr lang="de-CH" dirty="0"/>
              <a:t> und Begründung </a:t>
            </a:r>
          </a:p>
          <a:p>
            <a:pPr indent="-90488">
              <a:spcBef>
                <a:spcPts val="600"/>
              </a:spcBef>
            </a:pPr>
            <a:r>
              <a:rPr lang="de-CH" dirty="0"/>
              <a:t>Beispiele: </a:t>
            </a:r>
            <a:br>
              <a:rPr lang="de-CH" dirty="0"/>
            </a:br>
            <a:r>
              <a:rPr lang="de-CH" dirty="0"/>
              <a:t>- </a:t>
            </a:r>
            <a:r>
              <a:rPr lang="de-CH" dirty="0" err="1"/>
              <a:t>Replikrecht</a:t>
            </a:r>
            <a:r>
              <a:rPr lang="de-CH" dirty="0"/>
              <a:t> (Art. 53 Abs. 3 </a:t>
            </a:r>
            <a:r>
              <a:rPr lang="de-CH" dirty="0" err="1"/>
              <a:t>nZPO</a:t>
            </a:r>
            <a:r>
              <a:rPr lang="de-CH" dirty="0"/>
              <a:t>):</a:t>
            </a:r>
          </a:p>
          <a:p>
            <a:pPr marL="177800" indent="0">
              <a:lnSpc>
                <a:spcPct val="100000"/>
              </a:lnSpc>
              <a:spcBef>
                <a:spcPts val="600"/>
              </a:spcBef>
              <a:buNone/>
            </a:pPr>
            <a:br>
              <a:rPr lang="de-CH" dirty="0"/>
            </a:br>
            <a:br>
              <a:rPr lang="de-CH" dirty="0"/>
            </a:br>
            <a:br>
              <a:rPr lang="de-CH" dirty="0"/>
            </a:br>
            <a:br>
              <a:rPr lang="de-CH" dirty="0"/>
            </a:br>
            <a:br>
              <a:rPr lang="de-CH" dirty="0"/>
            </a:br>
            <a:br>
              <a:rPr lang="de-CH" dirty="0"/>
            </a:br>
            <a:br>
              <a:rPr lang="de-CH" dirty="0"/>
            </a:br>
            <a:r>
              <a:rPr lang="de-CH" dirty="0"/>
              <a:t>- Grundsatz der </a:t>
            </a:r>
            <a:r>
              <a:rPr lang="de-CH" dirty="0" err="1"/>
              <a:t>Entscheideröffnung</a:t>
            </a:r>
            <a:r>
              <a:rPr lang="de-CH" dirty="0"/>
              <a:t> ohne Begründung (Art. 238 Bst. f und g, Art. 239</a:t>
            </a:r>
          </a:p>
          <a:p>
            <a:pPr marL="355600" indent="0">
              <a:lnSpc>
                <a:spcPct val="100000"/>
              </a:lnSpc>
              <a:buNone/>
            </a:pPr>
            <a:r>
              <a:rPr lang="de-CH" dirty="0"/>
              <a:t>Abs. 1 Einleitungssatz und Bst. b, Art. 318 Abs. 2 </a:t>
            </a:r>
            <a:r>
              <a:rPr lang="de-CH" dirty="0" err="1"/>
              <a:t>nZPO</a:t>
            </a:r>
            <a:r>
              <a:rPr lang="de-CH" dirty="0"/>
              <a:t> und Art. 112 Abs. 2 </a:t>
            </a:r>
            <a:r>
              <a:rPr lang="de-CH" dirty="0" err="1"/>
              <a:t>nBGG</a:t>
            </a:r>
            <a:r>
              <a:rPr lang="de-CH" dirty="0"/>
              <a:t>)</a:t>
            </a:r>
          </a:p>
          <a:p>
            <a:pPr marL="0" indent="0" algn="l">
              <a:buNone/>
              <a:tabLst>
                <a:tab pos="447675" algn="l"/>
              </a:tabLst>
            </a:pPr>
            <a:r>
              <a:rPr lang="de-CH" sz="1600" b="1" i="1" dirty="0">
                <a:effectLst/>
                <a:latin typeface="Times New Roman" panose="02020603050405020304" pitchFamily="18" charset="0"/>
                <a:cs typeface="Times New Roman" panose="02020603050405020304" pitchFamily="18" charset="0"/>
              </a:rPr>
              <a:t>	Art. 239 Abs. 1 Einleitungssatz</a:t>
            </a:r>
          </a:p>
          <a:p>
            <a:pPr marL="0" indent="0" algn="l">
              <a:lnSpc>
                <a:spcPct val="100000"/>
              </a:lnSpc>
              <a:buNone/>
              <a:tabLst>
                <a:tab pos="447675" algn="l"/>
              </a:tabLst>
            </a:pPr>
            <a:r>
              <a:rPr lang="de-CH" sz="1600" b="0" i="0" baseline="30000" dirty="0">
                <a:effectLst/>
                <a:latin typeface="Times New Roman" panose="02020603050405020304" pitchFamily="18" charset="0"/>
                <a:cs typeface="Times New Roman" panose="02020603050405020304" pitchFamily="18" charset="0"/>
              </a:rPr>
              <a:t>	1 </a:t>
            </a:r>
            <a:r>
              <a:rPr lang="de-CH" sz="1600" b="0" i="0" dirty="0">
                <a:effectLst/>
                <a:latin typeface="Times New Roman" panose="02020603050405020304" pitchFamily="18" charset="0"/>
                <a:cs typeface="Times New Roman" panose="02020603050405020304" pitchFamily="18" charset="0"/>
              </a:rPr>
              <a:t>Das Gericht </a:t>
            </a:r>
            <a:r>
              <a:rPr lang="de-CH" sz="1600" b="0" i="0" u="sng" dirty="0">
                <a:effectLst/>
                <a:latin typeface="Times New Roman" panose="02020603050405020304" pitchFamily="18" charset="0"/>
                <a:cs typeface="Times New Roman" panose="02020603050405020304" pitchFamily="18" charset="0"/>
              </a:rPr>
              <a:t>eröffnet seinen Entscheid in der Regel </a:t>
            </a:r>
            <a:r>
              <a:rPr lang="de-CH" sz="1600" b="0" i="0" dirty="0">
                <a:effectLst/>
                <a:latin typeface="Times New Roman" panose="02020603050405020304" pitchFamily="18" charset="0"/>
                <a:cs typeface="Times New Roman" panose="02020603050405020304" pitchFamily="18" charset="0"/>
              </a:rPr>
              <a:t>ohne schriftliche Begründung: …</a:t>
            </a:r>
            <a:endParaRPr lang="de-CH" sz="1600" dirty="0">
              <a:latin typeface="Times New Roman" panose="02020603050405020304" pitchFamily="18" charset="0"/>
              <a:cs typeface="Times New Roman" panose="02020603050405020304" pitchFamily="18" charset="0"/>
            </a:endParaRPr>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24</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6.3	</a:t>
            </a:r>
            <a:r>
              <a:rPr lang="de-CH" b="1" dirty="0"/>
              <a:t> «Verfahrensbeschleunigung»</a:t>
            </a:r>
            <a:endParaRPr lang="de-CH" dirty="0"/>
          </a:p>
        </p:txBody>
      </p:sp>
      <p:graphicFrame>
        <p:nvGraphicFramePr>
          <p:cNvPr id="7" name="Inhaltsplatzhalter 4">
            <a:extLst>
              <a:ext uri="{FF2B5EF4-FFF2-40B4-BE49-F238E27FC236}">
                <a16:creationId xmlns:a16="http://schemas.microsoft.com/office/drawing/2014/main" id="{BE3B9272-B52E-4EFA-B7AE-18EE5D7104A8}"/>
              </a:ext>
            </a:extLst>
          </p:cNvPr>
          <p:cNvGraphicFramePr>
            <a:graphicFrameLocks/>
          </p:cNvGraphicFramePr>
          <p:nvPr>
            <p:extLst>
              <p:ext uri="{D42A27DB-BD31-4B8C-83A1-F6EECF244321}">
                <p14:modId xmlns:p14="http://schemas.microsoft.com/office/powerpoint/2010/main" val="3270759406"/>
              </p:ext>
            </p:extLst>
          </p:nvPr>
        </p:nvGraphicFramePr>
        <p:xfrm>
          <a:off x="1435388" y="2751685"/>
          <a:ext cx="9966256" cy="1889760"/>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11853">
                <a:tc>
                  <a:txBody>
                    <a:bodyPr/>
                    <a:lstStyle/>
                    <a:p>
                      <a:pPr marL="0" algn="l" defTabSz="914400" rtl="0" eaLnBrk="1" latinLnBrk="0" hangingPunct="1"/>
                      <a:r>
                        <a:rPr lang="de-CH" sz="1600" kern="1200" dirty="0">
                          <a:solidFill>
                            <a:schemeClr val="tx1"/>
                          </a:solidFill>
                          <a:latin typeface="+mn-lt"/>
                          <a:ea typeface="+mn-ea"/>
                          <a:cs typeface="+mn-cs"/>
                        </a:rPr>
                        <a:t>Fassung SR</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0">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53 Abs. 3</a:t>
                      </a:r>
                    </a:p>
                    <a:p>
                      <a:pPr marL="0" algn="l" defTabSz="914400" rtl="0" eaLnBrk="1" latinLnBrk="0" hangingPunct="1"/>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Sie dürfen zu sämtlichen Eingaben der Gegenpartei Stellung nehmen. Das Gericht kann ihnen dazu eine angemessene Frist ansetzen. In den übrigen Fällen müssen sie innert 10 Tagen Stellung nehmen, ansonsten Verzicht angenommen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Art. 53 Abs. 3</a:t>
                      </a:r>
                      <a:br>
                        <a:rPr lang="de-CH" sz="16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Sie dürfen zu sämtlichen Eingaben der Gegenpartei Stellung nehmen. </a:t>
                      </a:r>
                      <a:r>
                        <a:rPr lang="de-CH" sz="1600" b="0" i="0" kern="1200" dirty="0">
                          <a:solidFill>
                            <a:srgbClr val="ED181E"/>
                          </a:solidFill>
                          <a:effectLst/>
                          <a:latin typeface="Times New Roman" panose="02020603050405020304" pitchFamily="18" charset="0"/>
                          <a:ea typeface="+mn-ea"/>
                          <a:cs typeface="Times New Roman" panose="02020603050405020304" pitchFamily="18" charset="0"/>
                        </a:rPr>
                        <a:t>Das Gericht setzt ihnen dazu eine Frist von mindestens zehn Tagen an. </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Nach unbenutztem Ablauf der Frist wird Verzicht angenommen.</a:t>
                      </a:r>
                    </a:p>
                  </a:txBody>
                  <a:tcPr/>
                </a:tc>
                <a:extLst>
                  <a:ext uri="{0D108BD9-81ED-4DB2-BD59-A6C34878D82A}">
                    <a16:rowId xmlns:a16="http://schemas.microsoft.com/office/drawing/2014/main" val="3322482218"/>
                  </a:ext>
                </a:extLst>
              </a:tr>
            </a:tbl>
          </a:graphicData>
        </a:graphic>
      </p:graphicFrame>
      <p:sp>
        <p:nvSpPr>
          <p:cNvPr id="9" name="Fußzeilenplatzhalter 3">
            <a:extLst>
              <a:ext uri="{FF2B5EF4-FFF2-40B4-BE49-F238E27FC236}">
                <a16:creationId xmlns:a16="http://schemas.microsoft.com/office/drawing/2014/main" id="{4D500867-35BE-4F13-9866-5D85CE1C98B5}"/>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32822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156425"/>
            <a:ext cx="10556508" cy="4526612"/>
          </a:xfrm>
        </p:spPr>
        <p:txBody>
          <a:bodyPr/>
          <a:lstStyle/>
          <a:p>
            <a:r>
              <a:rPr lang="de-CH" dirty="0"/>
              <a:t>Schlussabstimmung 17. März 2023  </a:t>
            </a:r>
          </a:p>
          <a:p>
            <a:pPr>
              <a:spcBef>
                <a:spcPts val="600"/>
              </a:spcBef>
            </a:pPr>
            <a:r>
              <a:rPr lang="de-CH" dirty="0"/>
              <a:t>Referendumsfrist 06. Juli 2023 </a:t>
            </a:r>
          </a:p>
          <a:p>
            <a:pPr>
              <a:spcBef>
                <a:spcPts val="600"/>
              </a:spcBef>
            </a:pPr>
            <a:r>
              <a:rPr lang="de-CH" dirty="0"/>
              <a:t>Inkraftsetzung (Entscheid BR) und Inkrafttreten? </a:t>
            </a:r>
          </a:p>
          <a:p>
            <a:pPr>
              <a:spcBef>
                <a:spcPts val="600"/>
              </a:spcBef>
            </a:pPr>
            <a:r>
              <a:rPr lang="de-CH" dirty="0"/>
              <a:t>Umsetzung:</a:t>
            </a:r>
            <a:br>
              <a:rPr lang="de-CH" dirty="0"/>
            </a:br>
            <a:r>
              <a:rPr lang="de-CH" dirty="0"/>
              <a:t>- Bund: Verordnung zum Einsatz elektronischer Mittel zur Ton- und Bildübertragung, </a:t>
            </a:r>
            <a:br>
              <a:rPr lang="de-CH" dirty="0"/>
            </a:br>
            <a:r>
              <a:rPr lang="de-CH" dirty="0"/>
              <a:t>  Statistiken und Geschäftszahlen (vgl. Art. </a:t>
            </a:r>
            <a:r>
              <a:rPr lang="de-CH" dirty="0" err="1"/>
              <a:t>401</a:t>
            </a:r>
            <a:r>
              <a:rPr lang="de-CH" i="1" dirty="0" err="1"/>
              <a:t>a</a:t>
            </a:r>
            <a:r>
              <a:rPr lang="de-CH" dirty="0"/>
              <a:t> </a:t>
            </a:r>
            <a:r>
              <a:rPr lang="de-CH" dirty="0" err="1"/>
              <a:t>nZPO</a:t>
            </a:r>
            <a:r>
              <a:rPr lang="de-CH" dirty="0"/>
              <a:t>), Informationen zu </a:t>
            </a:r>
            <a:br>
              <a:rPr lang="de-CH" dirty="0"/>
            </a:br>
            <a:r>
              <a:rPr lang="de-CH" dirty="0"/>
              <a:t>  Prozesskosten/unentgeltlicher Rechtspflege und Prozessfinanzierung</a:t>
            </a:r>
            <a:br>
              <a:rPr lang="de-CH" dirty="0"/>
            </a:br>
            <a:r>
              <a:rPr lang="de-CH" dirty="0"/>
              <a:t>- Kantone: Statistiken und Geschäftszahlen, Anpassung kantonales Recht?</a:t>
            </a:r>
            <a:br>
              <a:rPr lang="de-CH" dirty="0"/>
            </a:br>
            <a:r>
              <a:rPr lang="de-CH" dirty="0"/>
              <a:t>- Gerichte: …</a:t>
            </a:r>
            <a:br>
              <a:rPr lang="de-CH" dirty="0"/>
            </a:br>
            <a:r>
              <a:rPr lang="de-CH" dirty="0"/>
              <a:t>- AnwältInnen: … </a:t>
            </a:r>
          </a:p>
          <a:p>
            <a:pPr>
              <a:spcBef>
                <a:spcPts val="600"/>
              </a:spcBef>
            </a:pPr>
            <a:r>
              <a:rPr lang="de-CH" dirty="0"/>
              <a:t>Optionen (</a:t>
            </a:r>
            <a:r>
              <a:rPr lang="de-CH" i="1" dirty="0">
                <a:solidFill>
                  <a:srgbClr val="ED181E"/>
                </a:solidFill>
              </a:rPr>
              <a:t>derzeit noch offen</a:t>
            </a:r>
            <a:r>
              <a:rPr lang="de-CH" dirty="0"/>
              <a:t>):</a:t>
            </a:r>
            <a:br>
              <a:rPr lang="de-CH" dirty="0"/>
            </a:br>
            <a:r>
              <a:rPr lang="de-CH" dirty="0"/>
              <a:t>- 01. Januar 2025 (vgl. Votum BR Baume Schneider im Parlament)</a:t>
            </a:r>
            <a:br>
              <a:rPr lang="de-CH" dirty="0"/>
            </a:br>
            <a:r>
              <a:rPr lang="de-CH" dirty="0"/>
              <a:t>- 01. Januar 2024 </a:t>
            </a:r>
            <a:br>
              <a:rPr lang="de-CH" dirty="0"/>
            </a:br>
            <a:r>
              <a:rPr lang="de-CH" dirty="0"/>
              <a:t>  (</a:t>
            </a:r>
            <a:r>
              <a:rPr lang="de-CH" u="sng" dirty="0"/>
              <a:t>Aber: </a:t>
            </a:r>
            <a:r>
              <a:rPr lang="de-CH" dirty="0"/>
              <a:t>Teilinkraftsetzung: ohne Bestimmungen zu Mittel </a:t>
            </a:r>
            <a:r>
              <a:rPr lang="de-CH" dirty="0" err="1"/>
              <a:t>elektron</a:t>
            </a:r>
            <a:r>
              <a:rPr lang="de-CH" dirty="0"/>
              <a:t>. Kommunikation) </a:t>
            </a:r>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25</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7. 	</a:t>
            </a:r>
            <a:r>
              <a:rPr lang="de-CH" b="1" dirty="0"/>
              <a:t>Inkrafttreten und Umsetzung</a:t>
            </a:r>
            <a:br>
              <a:rPr lang="de-CH" b="1" dirty="0"/>
            </a:b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417086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26</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1. 	</a:t>
            </a:r>
            <a:r>
              <a:rPr lang="de-CH" b="1" dirty="0"/>
              <a:t>Übersicht (I)</a:t>
            </a:r>
            <a:br>
              <a:rPr lang="de-CH" b="1" dirty="0"/>
            </a:b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pic>
        <p:nvPicPr>
          <p:cNvPr id="15" name="Bild 14">
            <a:extLst>
              <a:ext uri="{FF2B5EF4-FFF2-40B4-BE49-F238E27FC236}">
                <a16:creationId xmlns:a16="http://schemas.microsoft.com/office/drawing/2014/main" id="{A80A057E-1D1B-4EDF-8631-42164244AD1B}"/>
              </a:ext>
            </a:extLst>
          </p:cNvPr>
          <p:cNvPicPr>
            <a:picLocks noChangeAspect="1"/>
          </p:cNvPicPr>
          <p:nvPr/>
        </p:nvPicPr>
        <p:blipFill>
          <a:blip r:embed="rId2" cstate="print"/>
          <a:stretch>
            <a:fillRect/>
          </a:stretch>
        </p:blipFill>
        <p:spPr>
          <a:xfrm>
            <a:off x="1354143" y="1483224"/>
            <a:ext cx="3974398" cy="3722686"/>
          </a:xfrm>
          <a:prstGeom prst="rect">
            <a:avLst/>
          </a:prstGeom>
        </p:spPr>
      </p:pic>
      <p:pic>
        <p:nvPicPr>
          <p:cNvPr id="16" name="Picture 6" descr="Fisch Symbol in Material Design">
            <a:extLst>
              <a:ext uri="{FF2B5EF4-FFF2-40B4-BE49-F238E27FC236}">
                <a16:creationId xmlns:a16="http://schemas.microsoft.com/office/drawing/2014/main" id="{17CF1C08-33EE-4852-BFF7-BBC9C623C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748" y="2066313"/>
            <a:ext cx="2055544" cy="2055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sch Symbol in Material Design">
            <a:extLst>
              <a:ext uri="{FF2B5EF4-FFF2-40B4-BE49-F238E27FC236}">
                <a16:creationId xmlns:a16="http://schemas.microsoft.com/office/drawing/2014/main" id="{F5DDADEE-BD0A-4AFA-BD81-E605501914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18136" y="2991613"/>
            <a:ext cx="569001" cy="634315"/>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18" name="Picture 6" descr="Fisch Symbol in Material Design">
            <a:extLst>
              <a:ext uri="{FF2B5EF4-FFF2-40B4-BE49-F238E27FC236}">
                <a16:creationId xmlns:a16="http://schemas.microsoft.com/office/drawing/2014/main" id="{5EE050BB-EDE8-4574-B2B2-8FBA16E0FA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3441" y="2042177"/>
            <a:ext cx="569001" cy="634315"/>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19" name="Picture 6" descr="Fisch Symbol in Material Design">
            <a:extLst>
              <a:ext uri="{FF2B5EF4-FFF2-40B4-BE49-F238E27FC236}">
                <a16:creationId xmlns:a16="http://schemas.microsoft.com/office/drawing/2014/main" id="{616CE04B-9CCA-41A1-A007-9202A33E4A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48661" y="3720484"/>
            <a:ext cx="686343" cy="765126"/>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0" name="Picture 6" descr="Fisch Symbol in Material Design">
            <a:extLst>
              <a:ext uri="{FF2B5EF4-FFF2-40B4-BE49-F238E27FC236}">
                <a16:creationId xmlns:a16="http://schemas.microsoft.com/office/drawing/2014/main" id="{072B7B55-C6F7-4065-96F8-6C909C929C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21928" y="2834266"/>
            <a:ext cx="653058" cy="72802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6" descr="Fisch Symbol in Material Design">
            <a:extLst>
              <a:ext uri="{FF2B5EF4-FFF2-40B4-BE49-F238E27FC236}">
                <a16:creationId xmlns:a16="http://schemas.microsoft.com/office/drawing/2014/main" id="{56C23682-5514-42ED-8122-C81910C0A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576147" y="3729545"/>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2" name="Picture 6" descr="Fisch Symbol in Material Design">
            <a:extLst>
              <a:ext uri="{FF2B5EF4-FFF2-40B4-BE49-F238E27FC236}">
                <a16:creationId xmlns:a16="http://schemas.microsoft.com/office/drawing/2014/main" id="{C28B38FE-AF2A-45C0-AE01-041C94B20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27984" y="2057165"/>
            <a:ext cx="569001" cy="634315"/>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3" name="Picture 6" descr="Fisch Symbol in Material Design">
            <a:extLst>
              <a:ext uri="{FF2B5EF4-FFF2-40B4-BE49-F238E27FC236}">
                <a16:creationId xmlns:a16="http://schemas.microsoft.com/office/drawing/2014/main" id="{0AA5D07C-8748-464B-B7CF-33F0E5CC01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37228" y="3064430"/>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4" name="Picture 6" descr="Fisch Symbol in Material Design">
            <a:extLst>
              <a:ext uri="{FF2B5EF4-FFF2-40B4-BE49-F238E27FC236}">
                <a16:creationId xmlns:a16="http://schemas.microsoft.com/office/drawing/2014/main" id="{91B96AED-937D-4DD5-90ED-1D104C1F4F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86762" y="3098721"/>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5" name="Picture 6" descr="Fisch Symbol in Material Design">
            <a:extLst>
              <a:ext uri="{FF2B5EF4-FFF2-40B4-BE49-F238E27FC236}">
                <a16:creationId xmlns:a16="http://schemas.microsoft.com/office/drawing/2014/main" id="{5B70CF07-181B-438C-AF94-C5495EAF1D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477439" y="4322422"/>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6" name="Picture 6" descr="Fisch Symbol in Material Design">
            <a:extLst>
              <a:ext uri="{FF2B5EF4-FFF2-40B4-BE49-F238E27FC236}">
                <a16:creationId xmlns:a16="http://schemas.microsoft.com/office/drawing/2014/main" id="{F103F6B7-1AC6-44BD-88C6-5D60BFAFB9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25901" y="3972363"/>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7" name="Picture 6" descr="Fisch Symbol in Material Design">
            <a:extLst>
              <a:ext uri="{FF2B5EF4-FFF2-40B4-BE49-F238E27FC236}">
                <a16:creationId xmlns:a16="http://schemas.microsoft.com/office/drawing/2014/main" id="{0B7CFB4F-93F0-443F-AB1A-D2EEC7AC9B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25901" y="4520031"/>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8" name="Picture 6" descr="Fisch Symbol in Material Design">
            <a:extLst>
              <a:ext uri="{FF2B5EF4-FFF2-40B4-BE49-F238E27FC236}">
                <a16:creationId xmlns:a16="http://schemas.microsoft.com/office/drawing/2014/main" id="{5AE371A5-30A4-4DCC-B349-EC109648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987482" y="2057164"/>
            <a:ext cx="569001" cy="634315"/>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29" name="Picture 6" descr="Fisch Symbol in Material Design">
            <a:extLst>
              <a:ext uri="{FF2B5EF4-FFF2-40B4-BE49-F238E27FC236}">
                <a16:creationId xmlns:a16="http://schemas.microsoft.com/office/drawing/2014/main" id="{123A3B5D-BFC8-4AAE-B36D-F8DA2981D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338899" y="2258552"/>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0" name="Picture 6" descr="Fisch Symbol in Material Design">
            <a:extLst>
              <a:ext uri="{FF2B5EF4-FFF2-40B4-BE49-F238E27FC236}">
                <a16:creationId xmlns:a16="http://schemas.microsoft.com/office/drawing/2014/main" id="{0C7A29A9-26C8-4367-9F05-8CF7D0EA8C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31206" y="3741670"/>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6" descr="Fisch Symbol in Material Design">
            <a:extLst>
              <a:ext uri="{FF2B5EF4-FFF2-40B4-BE49-F238E27FC236}">
                <a16:creationId xmlns:a16="http://schemas.microsoft.com/office/drawing/2014/main" id="{35394893-AD3C-4570-9EF6-74C23B889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31206" y="4418910"/>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2" name="Picture 6" descr="Fisch Symbol in Material Design">
            <a:extLst>
              <a:ext uri="{FF2B5EF4-FFF2-40B4-BE49-F238E27FC236}">
                <a16:creationId xmlns:a16="http://schemas.microsoft.com/office/drawing/2014/main" id="{08BA6433-AF54-4E1B-9399-12BA08E84A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02284" y="4773993"/>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3" name="Picture 6" descr="Fisch Symbol in Material Design">
            <a:extLst>
              <a:ext uri="{FF2B5EF4-FFF2-40B4-BE49-F238E27FC236}">
                <a16:creationId xmlns:a16="http://schemas.microsoft.com/office/drawing/2014/main" id="{90921624-9E65-4528-8FCA-C09F58806C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56207" y="4857880"/>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6" descr="Fisch Symbol in Material Design">
            <a:extLst>
              <a:ext uri="{FF2B5EF4-FFF2-40B4-BE49-F238E27FC236}">
                <a16:creationId xmlns:a16="http://schemas.microsoft.com/office/drawing/2014/main" id="{1CD831A8-C533-4049-8BA1-EA6C4B8D68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72685" y="4880722"/>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5" name="Picture 6" descr="Fisch Symbol in Material Design">
            <a:extLst>
              <a:ext uri="{FF2B5EF4-FFF2-40B4-BE49-F238E27FC236}">
                <a16:creationId xmlns:a16="http://schemas.microsoft.com/office/drawing/2014/main" id="{060EB8AF-CA89-4A54-9725-E7676B53F2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886265" y="4226324"/>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6" name="Picture 6" descr="Fisch Symbol in Material Design">
            <a:extLst>
              <a:ext uri="{FF2B5EF4-FFF2-40B4-BE49-F238E27FC236}">
                <a16:creationId xmlns:a16="http://schemas.microsoft.com/office/drawing/2014/main" id="{2264EB99-973C-4359-A352-42D036241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74025" y="3611777"/>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7" name="Picture 6" descr="Fisch Symbol in Material Design">
            <a:extLst>
              <a:ext uri="{FF2B5EF4-FFF2-40B4-BE49-F238E27FC236}">
                <a16:creationId xmlns:a16="http://schemas.microsoft.com/office/drawing/2014/main" id="{F7E8539B-CD28-4A96-B245-1E5FB4E48F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914399" y="3064430"/>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8" name="Picture 6" descr="Fisch Symbol in Material Design">
            <a:extLst>
              <a:ext uri="{FF2B5EF4-FFF2-40B4-BE49-F238E27FC236}">
                <a16:creationId xmlns:a16="http://schemas.microsoft.com/office/drawing/2014/main" id="{D5818FFA-1896-495D-BC8C-B884D33BBF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880039" y="2458081"/>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6" descr="Fisch Symbol in Material Design">
            <a:extLst>
              <a:ext uri="{FF2B5EF4-FFF2-40B4-BE49-F238E27FC236}">
                <a16:creationId xmlns:a16="http://schemas.microsoft.com/office/drawing/2014/main" id="{EA498819-FDC9-49DF-A1AE-3651AB35D7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846935" y="1819595"/>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0" name="Picture 6" descr="Fisch Symbol in Material Design">
            <a:extLst>
              <a:ext uri="{FF2B5EF4-FFF2-40B4-BE49-F238E27FC236}">
                <a16:creationId xmlns:a16="http://schemas.microsoft.com/office/drawing/2014/main" id="{8D671239-35FA-4EFA-9605-281F7B07E6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56207" y="1700251"/>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1" name="Picture 6" descr="Fisch Symbol in Material Design">
            <a:extLst>
              <a:ext uri="{FF2B5EF4-FFF2-40B4-BE49-F238E27FC236}">
                <a16:creationId xmlns:a16="http://schemas.microsoft.com/office/drawing/2014/main" id="{8358B8A8-CCDC-474D-B30F-BCB707DCE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123937" y="1719831"/>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2" name="Picture 6" descr="Fisch Symbol in Material Design">
            <a:extLst>
              <a:ext uri="{FF2B5EF4-FFF2-40B4-BE49-F238E27FC236}">
                <a16:creationId xmlns:a16="http://schemas.microsoft.com/office/drawing/2014/main" id="{9F43B00E-9A72-458F-ADA7-791ADB9CCC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36738" y="1676602"/>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3" name="Picture 6" descr="Fisch Symbol in Material Design">
            <a:extLst>
              <a:ext uri="{FF2B5EF4-FFF2-40B4-BE49-F238E27FC236}">
                <a16:creationId xmlns:a16="http://schemas.microsoft.com/office/drawing/2014/main" id="{74932D29-C5E4-41C6-82A1-2D466A9044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90149" y="4710915"/>
            <a:ext cx="349584" cy="389711"/>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sp>
        <p:nvSpPr>
          <p:cNvPr id="44" name="Content Placeholder 7">
            <a:extLst>
              <a:ext uri="{FF2B5EF4-FFF2-40B4-BE49-F238E27FC236}">
                <a16:creationId xmlns:a16="http://schemas.microsoft.com/office/drawing/2014/main" id="{C987C771-B891-4E78-B5D2-F7AF4E8152F0}"/>
              </a:ext>
            </a:extLst>
          </p:cNvPr>
          <p:cNvSpPr txBox="1">
            <a:spLocks/>
          </p:cNvSpPr>
          <p:nvPr/>
        </p:nvSpPr>
        <p:spPr>
          <a:xfrm>
            <a:off x="5772310" y="5289081"/>
            <a:ext cx="3809524" cy="1054328"/>
          </a:xfrm>
          <a:prstGeom prst="rect">
            <a:avLst/>
          </a:prstGeom>
        </p:spPr>
        <p:txBody>
          <a:bodyPr vert="horz" lIns="0" tIns="0" rIns="0" bIns="0" rtlCol="0">
            <a:noAutofit/>
          </a:bodyPr>
          <a:lstStyle>
            <a:lvl1pPr marL="36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1pPr>
            <a:lvl2pPr marL="720000" indent="-360363"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2pPr>
            <a:lvl3pPr marL="108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3pPr>
            <a:lvl4pPr marL="144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4pPr>
            <a:lvl5pPr marL="180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5pPr>
            <a:lvl6pPr marL="216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6pPr>
            <a:lvl7pPr marL="252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7pPr>
            <a:lvl8pPr marL="288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8pPr>
            <a:lvl9pPr marL="3240000" indent="-360000" algn="l" defTabSz="914400" rtl="0" eaLnBrk="1" latinLnBrk="0" hangingPunct="1">
              <a:lnSpc>
                <a:spcPct val="109000"/>
              </a:lnSpc>
              <a:spcBef>
                <a:spcPts val="1200"/>
              </a:spcBef>
              <a:buFont typeface="Arial" panose="020B0604020202020204" pitchFamily="34" charset="0"/>
              <a:buChar char="–"/>
              <a:defRPr sz="2000" kern="1200">
                <a:solidFill>
                  <a:schemeClr val="tx1"/>
                </a:solidFill>
                <a:latin typeface="+mn-lt"/>
                <a:ea typeface="+mn-ea"/>
                <a:cs typeface="+mn-cs"/>
              </a:defRPr>
            </a:lvl9pPr>
          </a:lstStyle>
          <a:p>
            <a:r>
              <a:rPr lang="de-CH" sz="2100" b="1" dirty="0">
                <a:latin typeface="+mj-lt"/>
              </a:rPr>
              <a:t>Massenschäden</a:t>
            </a:r>
          </a:p>
          <a:p>
            <a:pPr>
              <a:spcBef>
                <a:spcPts val="600"/>
              </a:spcBef>
            </a:pPr>
            <a:r>
              <a:rPr lang="de-CH" sz="2100" b="1" dirty="0">
                <a:latin typeface="+mj-lt"/>
              </a:rPr>
              <a:t>Streuschäden</a:t>
            </a:r>
            <a:endParaRPr lang="de-CH" sz="2100" dirty="0">
              <a:latin typeface="+mj-lt"/>
            </a:endParaRPr>
          </a:p>
        </p:txBody>
      </p:sp>
    </p:spTree>
    <p:extLst>
      <p:ext uri="{BB962C8B-B14F-4D97-AF65-F5344CB8AC3E}">
        <p14:creationId xmlns:p14="http://schemas.microsoft.com/office/powerpoint/2010/main" val="27943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352676"/>
            <a:ext cx="10556508" cy="4526612"/>
          </a:xfrm>
        </p:spPr>
        <p:txBody>
          <a:bodyPr/>
          <a:lstStyle/>
          <a:p>
            <a:r>
              <a:rPr lang="de-CH" dirty="0"/>
              <a:t>Botschaft und Entwurf vom 10. Dezember 2021:</a:t>
            </a:r>
            <a:br>
              <a:rPr lang="de-CH" dirty="0"/>
            </a:br>
            <a:r>
              <a:rPr lang="de-CH" dirty="0">
                <a:hlinkClick r:id="rId2"/>
              </a:rPr>
              <a:t>https://www.admin.ch/opc/de/federal-gazette/2021/3048.pdf</a:t>
            </a:r>
            <a:endParaRPr lang="de-CH" dirty="0"/>
          </a:p>
          <a:p>
            <a:pPr>
              <a:spcBef>
                <a:spcPts val="1200"/>
              </a:spcBef>
            </a:pPr>
            <a:r>
              <a:rPr lang="de-CH" dirty="0"/>
              <a:t>Parlamentarische Beratungen:</a:t>
            </a:r>
            <a:br>
              <a:rPr lang="de-CH" dirty="0"/>
            </a:br>
            <a:r>
              <a:rPr lang="de-CH" dirty="0">
                <a:hlinkClick r:id="rId3"/>
              </a:rPr>
              <a:t>https://www.parlament.ch/de/ratsbetrieb/suche-curia-vista/geschaeft?AffairId=20210082</a:t>
            </a:r>
            <a:endParaRPr lang="de-CH" dirty="0"/>
          </a:p>
          <a:p>
            <a:endParaRPr lang="de-CH" dirty="0"/>
          </a:p>
          <a:p>
            <a:endParaRPr lang="de-CH" dirty="0"/>
          </a:p>
          <a:p>
            <a:endParaRPr lang="de-CH" dirty="0"/>
          </a:p>
          <a:p>
            <a:endParaRPr lang="de-CH" dirty="0"/>
          </a:p>
          <a:p>
            <a:endParaRPr lang="de-CH" dirty="0"/>
          </a:p>
          <a:p>
            <a:pPr marL="273050" indent="0">
              <a:spcBef>
                <a:spcPts val="600"/>
              </a:spcBef>
              <a:buNone/>
            </a:pPr>
            <a:br>
              <a:rPr lang="de-CH" dirty="0"/>
            </a:br>
            <a:r>
              <a:rPr lang="de-CH" i="1" dirty="0"/>
              <a:t>[EU-Richtlinie 2020/1828 vom 25. November 2020 über Verbandsklagen […]</a:t>
            </a:r>
            <a:br>
              <a:rPr lang="de-CH" i="1" dirty="0"/>
            </a:br>
            <a:r>
              <a:rPr lang="de-CH" i="1" dirty="0"/>
              <a:t>= Umsetzungsfrist bis 25. Dezember 2022, Anwendung ab 25. Juni 2023</a:t>
            </a:r>
            <a:br>
              <a:rPr lang="de-CH" i="1" dirty="0"/>
            </a:br>
            <a:r>
              <a:rPr lang="de-CH" i="1" dirty="0"/>
              <a:t>&gt; Anpassungen in den EU-Mitgliedsstaaten]</a:t>
            </a:r>
          </a:p>
          <a:p>
            <a:endParaRPr lang="de-CH" dirty="0"/>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27</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1. 	</a:t>
            </a:r>
            <a:r>
              <a:rPr lang="de-CH" b="1" dirty="0"/>
              <a:t>Übersicht (II)</a:t>
            </a:r>
            <a:br>
              <a:rPr lang="de-CH" b="1" dirty="0"/>
            </a:b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
        <p:nvSpPr>
          <p:cNvPr id="7" name="Richtungspfeil 6">
            <a:extLst>
              <a:ext uri="{FF2B5EF4-FFF2-40B4-BE49-F238E27FC236}">
                <a16:creationId xmlns:a16="http://schemas.microsoft.com/office/drawing/2014/main" id="{9F97AF5C-A3F0-497B-9F9B-58FC4A2293D8}"/>
              </a:ext>
            </a:extLst>
          </p:cNvPr>
          <p:cNvSpPr/>
          <p:nvPr/>
        </p:nvSpPr>
        <p:spPr>
          <a:xfrm>
            <a:off x="1445581" y="3775146"/>
            <a:ext cx="1440160" cy="64807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8" name="Textfeld 7">
            <a:extLst>
              <a:ext uri="{FF2B5EF4-FFF2-40B4-BE49-F238E27FC236}">
                <a16:creationId xmlns:a16="http://schemas.microsoft.com/office/drawing/2014/main" id="{D5558F3B-CEA9-4F96-AD25-F726B4B7E835}"/>
              </a:ext>
            </a:extLst>
          </p:cNvPr>
          <p:cNvSpPr txBox="1"/>
          <p:nvPr/>
        </p:nvSpPr>
        <p:spPr>
          <a:xfrm>
            <a:off x="1445581" y="3779005"/>
            <a:ext cx="1296144" cy="707886"/>
          </a:xfrm>
          <a:prstGeom prst="rect">
            <a:avLst/>
          </a:prstGeom>
          <a:noFill/>
        </p:spPr>
        <p:txBody>
          <a:bodyPr wrap="square" rtlCol="0">
            <a:spAutoFit/>
          </a:bodyPr>
          <a:lstStyle/>
          <a:p>
            <a:r>
              <a:rPr lang="de-CH" sz="2000" dirty="0">
                <a:latin typeface="+mj-lt"/>
              </a:rPr>
              <a:t>Beratung RK-N</a:t>
            </a:r>
          </a:p>
        </p:txBody>
      </p:sp>
      <p:sp>
        <p:nvSpPr>
          <p:cNvPr id="9" name="Textfeld 8">
            <a:extLst>
              <a:ext uri="{FF2B5EF4-FFF2-40B4-BE49-F238E27FC236}">
                <a16:creationId xmlns:a16="http://schemas.microsoft.com/office/drawing/2014/main" id="{A2495BC8-4DC9-4BDA-B216-DCBD7AF2CA13}"/>
              </a:ext>
            </a:extLst>
          </p:cNvPr>
          <p:cNvSpPr txBox="1"/>
          <p:nvPr/>
        </p:nvSpPr>
        <p:spPr>
          <a:xfrm>
            <a:off x="2976999" y="3832974"/>
            <a:ext cx="2016224" cy="584775"/>
          </a:xfrm>
          <a:prstGeom prst="rect">
            <a:avLst/>
          </a:prstGeom>
          <a:noFill/>
        </p:spPr>
        <p:txBody>
          <a:bodyPr wrap="square" rtlCol="0">
            <a:spAutoFit/>
          </a:bodyPr>
          <a:lstStyle/>
          <a:p>
            <a:r>
              <a:rPr lang="de-CH" sz="1600" i="1" dirty="0">
                <a:solidFill>
                  <a:srgbClr val="0070C0"/>
                </a:solidFill>
                <a:latin typeface="+mj-lt"/>
              </a:rPr>
              <a:t>Aufträge an die Verwaltung</a:t>
            </a:r>
          </a:p>
        </p:txBody>
      </p:sp>
      <p:sp>
        <p:nvSpPr>
          <p:cNvPr id="10" name="Textfeld 9">
            <a:extLst>
              <a:ext uri="{FF2B5EF4-FFF2-40B4-BE49-F238E27FC236}">
                <a16:creationId xmlns:a16="http://schemas.microsoft.com/office/drawing/2014/main" id="{C7848CA5-ADCB-4F61-BBD8-2929414AEA12}"/>
              </a:ext>
            </a:extLst>
          </p:cNvPr>
          <p:cNvSpPr txBox="1"/>
          <p:nvPr/>
        </p:nvSpPr>
        <p:spPr>
          <a:xfrm>
            <a:off x="1373573" y="4488091"/>
            <a:ext cx="1584176" cy="584775"/>
          </a:xfrm>
          <a:prstGeom prst="rect">
            <a:avLst/>
          </a:prstGeom>
          <a:noFill/>
        </p:spPr>
        <p:txBody>
          <a:bodyPr wrap="square" rtlCol="0">
            <a:spAutoFit/>
          </a:bodyPr>
          <a:lstStyle/>
          <a:p>
            <a:r>
              <a:rPr lang="de-CH" sz="1600" dirty="0">
                <a:solidFill>
                  <a:srgbClr val="FF0000"/>
                </a:solidFill>
                <a:latin typeface="+mj-lt"/>
              </a:rPr>
              <a:t>19. Mai 2022</a:t>
            </a:r>
            <a:br>
              <a:rPr lang="de-CH" sz="1600" dirty="0">
                <a:solidFill>
                  <a:srgbClr val="FF0000"/>
                </a:solidFill>
                <a:latin typeface="+mj-lt"/>
              </a:rPr>
            </a:br>
            <a:r>
              <a:rPr lang="de-CH" sz="1600" dirty="0">
                <a:solidFill>
                  <a:srgbClr val="FF0000"/>
                </a:solidFill>
                <a:latin typeface="+mj-lt"/>
              </a:rPr>
              <a:t>24. Juni 2022</a:t>
            </a:r>
          </a:p>
        </p:txBody>
      </p:sp>
      <p:sp>
        <p:nvSpPr>
          <p:cNvPr id="11" name="Richtungspfeil 12">
            <a:extLst>
              <a:ext uri="{FF2B5EF4-FFF2-40B4-BE49-F238E27FC236}">
                <a16:creationId xmlns:a16="http://schemas.microsoft.com/office/drawing/2014/main" id="{A54BC95A-CFD0-4C2D-A452-7CF40E75D214}"/>
              </a:ext>
            </a:extLst>
          </p:cNvPr>
          <p:cNvSpPr/>
          <p:nvPr/>
        </p:nvSpPr>
        <p:spPr>
          <a:xfrm>
            <a:off x="4606996" y="3778687"/>
            <a:ext cx="1440160" cy="64807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12" name="Textfeld 11">
            <a:extLst>
              <a:ext uri="{FF2B5EF4-FFF2-40B4-BE49-F238E27FC236}">
                <a16:creationId xmlns:a16="http://schemas.microsoft.com/office/drawing/2014/main" id="{3ECE202A-28E3-4F98-A1D6-258CA201992B}"/>
              </a:ext>
            </a:extLst>
          </p:cNvPr>
          <p:cNvSpPr txBox="1"/>
          <p:nvPr/>
        </p:nvSpPr>
        <p:spPr>
          <a:xfrm>
            <a:off x="4606996" y="3771913"/>
            <a:ext cx="1296144" cy="707886"/>
          </a:xfrm>
          <a:prstGeom prst="rect">
            <a:avLst/>
          </a:prstGeom>
          <a:noFill/>
        </p:spPr>
        <p:txBody>
          <a:bodyPr wrap="square" rtlCol="0">
            <a:spAutoFit/>
          </a:bodyPr>
          <a:lstStyle/>
          <a:p>
            <a:r>
              <a:rPr lang="de-CH" sz="2000" dirty="0">
                <a:latin typeface="+mj-lt"/>
              </a:rPr>
              <a:t>Beratung RK-N</a:t>
            </a:r>
          </a:p>
        </p:txBody>
      </p:sp>
      <p:sp>
        <p:nvSpPr>
          <p:cNvPr id="13" name="Textfeld 12">
            <a:extLst>
              <a:ext uri="{FF2B5EF4-FFF2-40B4-BE49-F238E27FC236}">
                <a16:creationId xmlns:a16="http://schemas.microsoft.com/office/drawing/2014/main" id="{BFEFB12F-75FE-4783-95A5-87606A34DD77}"/>
              </a:ext>
            </a:extLst>
          </p:cNvPr>
          <p:cNvSpPr txBox="1"/>
          <p:nvPr/>
        </p:nvSpPr>
        <p:spPr>
          <a:xfrm>
            <a:off x="4546769" y="4490807"/>
            <a:ext cx="1584176" cy="338554"/>
          </a:xfrm>
          <a:prstGeom prst="rect">
            <a:avLst/>
          </a:prstGeom>
          <a:noFill/>
        </p:spPr>
        <p:txBody>
          <a:bodyPr wrap="square" rtlCol="0">
            <a:spAutoFit/>
          </a:bodyPr>
          <a:lstStyle/>
          <a:p>
            <a:r>
              <a:rPr lang="de-CH" sz="1600" dirty="0">
                <a:solidFill>
                  <a:srgbClr val="FF0000"/>
                </a:solidFill>
                <a:latin typeface="+mj-lt"/>
              </a:rPr>
              <a:t>3. Juli 2023</a:t>
            </a:r>
          </a:p>
        </p:txBody>
      </p:sp>
    </p:spTree>
    <p:extLst>
      <p:ext uri="{BB962C8B-B14F-4D97-AF65-F5344CB8AC3E}">
        <p14:creationId xmlns:p14="http://schemas.microsoft.com/office/powerpoint/2010/main" val="422848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236323"/>
            <a:ext cx="10556508" cy="4526612"/>
          </a:xfrm>
        </p:spPr>
        <p:txBody>
          <a:bodyPr/>
          <a:lstStyle/>
          <a:p>
            <a:r>
              <a:rPr lang="de-CH" dirty="0"/>
              <a:t>Ausweitung des sachlichen Anwendungsbereichs auf sämtliche </a:t>
            </a:r>
            <a:br>
              <a:rPr lang="de-CH" dirty="0"/>
            </a:br>
            <a:r>
              <a:rPr lang="de-CH" dirty="0"/>
              <a:t>(Privat-)Rechtsverletzungen (</a:t>
            </a:r>
            <a:r>
              <a:rPr lang="de-CH" u="sng" dirty="0"/>
              <a:t>bisher:</a:t>
            </a:r>
            <a:r>
              <a:rPr lang="de-CH" dirty="0"/>
              <a:t> Persönlichkeitsverletzung)</a:t>
            </a:r>
          </a:p>
          <a:p>
            <a:pPr>
              <a:spcBef>
                <a:spcPts val="600"/>
              </a:spcBef>
            </a:pPr>
            <a:r>
              <a:rPr lang="de-CH" dirty="0"/>
              <a:t>Neuregelung der Voraussetzungen für legitimierte Verbände:</a:t>
            </a:r>
            <a:br>
              <a:rPr lang="de-CH" dirty="0"/>
            </a:br>
            <a:r>
              <a:rPr lang="de-CH" dirty="0"/>
              <a:t>- Nichtgewinnorientierung</a:t>
            </a:r>
            <a:br>
              <a:rPr lang="de-CH" dirty="0"/>
            </a:br>
            <a:r>
              <a:rPr lang="de-CH" dirty="0"/>
              <a:t>- Mindestbestandsdauer 12 Monate</a:t>
            </a:r>
            <a:br>
              <a:rPr lang="de-CH" dirty="0"/>
            </a:br>
            <a:r>
              <a:rPr lang="de-CH" dirty="0"/>
              <a:t>- statutarische Interessenwahrung</a:t>
            </a:r>
            <a:br>
              <a:rPr lang="de-CH" dirty="0"/>
            </a:br>
            <a:r>
              <a:rPr lang="de-CH" dirty="0"/>
              <a:t>- Unabhängigkeit gegenüber Gegenpartei(en)</a:t>
            </a:r>
          </a:p>
          <a:p>
            <a:pPr>
              <a:spcBef>
                <a:spcPts val="600"/>
              </a:spcBef>
            </a:pPr>
            <a:r>
              <a:rPr lang="de-CH" dirty="0"/>
              <a:t>Feststellungsklage mit allgemeinem Feststellungsinteresse (</a:t>
            </a:r>
            <a:r>
              <a:rPr lang="de-CH" u="sng" dirty="0"/>
              <a:t>bisher</a:t>
            </a:r>
            <a:r>
              <a:rPr lang="de-CH" dirty="0"/>
              <a:t>: weiterhin störende Auswirkung)</a:t>
            </a:r>
          </a:p>
          <a:p>
            <a:pPr>
              <a:spcBef>
                <a:spcPts val="600"/>
              </a:spcBef>
            </a:pPr>
            <a:r>
              <a:rPr lang="de-CH" dirty="0"/>
              <a:t>Vorbehalt weitergehender spezialgesetzlicher Verbandsklagen</a:t>
            </a:r>
          </a:p>
          <a:p>
            <a:pPr>
              <a:spcBef>
                <a:spcPts val="600"/>
              </a:spcBef>
            </a:pPr>
            <a:r>
              <a:rPr lang="de-CH" dirty="0"/>
              <a:t>Regelung örtliche Zuständigkeit national (vgl. Art. </a:t>
            </a:r>
            <a:r>
              <a:rPr lang="de-CH" dirty="0" err="1"/>
              <a:t>16</a:t>
            </a:r>
            <a:r>
              <a:rPr lang="de-CH" i="1" dirty="0" err="1"/>
              <a:t>a</a:t>
            </a:r>
            <a:r>
              <a:rPr lang="de-CH" dirty="0"/>
              <a:t> E-ZPO) und international </a:t>
            </a:r>
            <a:br>
              <a:rPr lang="de-CH" dirty="0"/>
            </a:br>
            <a:r>
              <a:rPr lang="de-CH" dirty="0"/>
              <a:t>(vgl. Art. </a:t>
            </a:r>
            <a:r>
              <a:rPr lang="de-CH" dirty="0" err="1"/>
              <a:t>8</a:t>
            </a:r>
            <a:r>
              <a:rPr lang="de-CH" i="1" dirty="0" err="1"/>
              <a:t>d</a:t>
            </a:r>
            <a:r>
              <a:rPr lang="de-CH" dirty="0"/>
              <a:t> E-IPRG)</a:t>
            </a:r>
          </a:p>
          <a:p>
            <a:pPr>
              <a:spcBef>
                <a:spcPts val="600"/>
              </a:spcBef>
            </a:pPr>
            <a:r>
              <a:rPr lang="de-CH" dirty="0"/>
              <a:t>Neuregelung sachliche Zuständigkeit bei einziger kantonaler Instanz </a:t>
            </a:r>
            <a:br>
              <a:rPr lang="de-CH" dirty="0"/>
            </a:br>
            <a:r>
              <a:rPr lang="de-CH" dirty="0"/>
              <a:t>(vgl. Art. 5 Abs. 1 Bst. f E-ZPO)</a:t>
            </a:r>
          </a:p>
          <a:p>
            <a:pPr marL="0" indent="0">
              <a:buNone/>
            </a:pP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28</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2. 	</a:t>
            </a:r>
            <a:r>
              <a:rPr lang="de-CH" b="1" dirty="0"/>
              <a:t>Kernpunkte der Revision (I)</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990730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29</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2. 	</a:t>
            </a:r>
            <a:r>
              <a:rPr lang="de-CH" b="1" dirty="0"/>
              <a:t>Kernpunkte der Revision (II)</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graphicFrame>
        <p:nvGraphicFramePr>
          <p:cNvPr id="7" name="Inhaltsplatzhalter 4">
            <a:extLst>
              <a:ext uri="{FF2B5EF4-FFF2-40B4-BE49-F238E27FC236}">
                <a16:creationId xmlns:a16="http://schemas.microsoft.com/office/drawing/2014/main" id="{55CB5C1D-F2A1-4587-A821-0B47A0192B06}"/>
              </a:ext>
            </a:extLst>
          </p:cNvPr>
          <p:cNvGraphicFramePr>
            <a:graphicFrameLocks noGrp="1"/>
          </p:cNvGraphicFramePr>
          <p:nvPr>
            <p:ph sz="quarter" idx="10"/>
            <p:extLst>
              <p:ext uri="{D42A27DB-BD31-4B8C-83A1-F6EECF244321}">
                <p14:modId xmlns:p14="http://schemas.microsoft.com/office/powerpoint/2010/main" val="1976560075"/>
              </p:ext>
            </p:extLst>
          </p:nvPr>
        </p:nvGraphicFramePr>
        <p:xfrm>
          <a:off x="1392237" y="1449388"/>
          <a:ext cx="10072932" cy="4790090"/>
        </p:xfrm>
        <a:graphic>
          <a:graphicData uri="http://schemas.openxmlformats.org/drawingml/2006/table">
            <a:tbl>
              <a:tblPr firstRow="1" bandRow="1">
                <a:tableStyleId>{5940675A-B579-460E-94D1-54222C63F5DA}</a:tableStyleId>
              </a:tblPr>
              <a:tblGrid>
                <a:gridCol w="5036466">
                  <a:extLst>
                    <a:ext uri="{9D8B030D-6E8A-4147-A177-3AD203B41FA5}">
                      <a16:colId xmlns:a16="http://schemas.microsoft.com/office/drawing/2014/main" val="501235401"/>
                    </a:ext>
                  </a:extLst>
                </a:gridCol>
                <a:gridCol w="5036466">
                  <a:extLst>
                    <a:ext uri="{9D8B030D-6E8A-4147-A177-3AD203B41FA5}">
                      <a16:colId xmlns:a16="http://schemas.microsoft.com/office/drawing/2014/main" val="882897909"/>
                    </a:ext>
                  </a:extLst>
                </a:gridCol>
              </a:tblGrid>
              <a:tr h="370490">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Entwurf</a:t>
                      </a:r>
                    </a:p>
                  </a:txBody>
                  <a:tcPr>
                    <a:solidFill>
                      <a:schemeClr val="bg1">
                        <a:lumMod val="85000"/>
                      </a:schemeClr>
                    </a:solidFill>
                  </a:tcPr>
                </a:tc>
                <a:extLst>
                  <a:ext uri="{0D108BD9-81ED-4DB2-BD59-A6C34878D82A}">
                    <a16:rowId xmlns:a16="http://schemas.microsoft.com/office/drawing/2014/main" val="449006514"/>
                  </a:ext>
                </a:extLst>
              </a:tr>
              <a:tr h="4308360">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89</a:t>
                      </a:r>
                      <a:b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br>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Vereine und andere Organisationen von gesamtschweizerischer oder regionaler Bedeutung, die nach ihren Statuten zur Wahrung der Interessen bestimmter Personengruppen befugt sind, können in eigenem Namen auf Verletzung der Persönlichkeit der Angehörigen dieser Personengruppen klagen.</a:t>
                      </a:r>
                    </a:p>
                    <a:p>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Mit der Verbandsklage kann beantragt werden:</a:t>
                      </a:r>
                    </a:p>
                    <a:p>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  eine drohende Verletzung zu verbieten;</a:t>
                      </a:r>
                    </a:p>
                    <a:p>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b.  eine bestehende Verletzung zu beseitigen;</a:t>
                      </a:r>
                    </a:p>
                    <a:p>
                      <a:pPr marL="176213" indent="-176213">
                        <a:buAutoNum type="alphaLcPeriod" startAt="3"/>
                      </a:pP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die Widerrechtlichkeit einer Verletzung festzustellen, </a:t>
                      </a:r>
                      <a:br>
                        <a:rPr lang="de-CH" sz="1400" b="0" i="0" kern="1200" dirty="0">
                          <a:solidFill>
                            <a:schemeClr val="tx1"/>
                          </a:solidFill>
                          <a:effectLst/>
                          <a:latin typeface="Times New Roman" panose="02020603050405020304" pitchFamily="18" charset="0"/>
                          <a:ea typeface="+mn-ea"/>
                          <a:cs typeface="Times New Roman" panose="02020603050405020304" pitchFamily="18" charset="0"/>
                        </a:rPr>
                      </a:b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wenn sich diese weiterhin störend auswirkt.</a:t>
                      </a:r>
                    </a:p>
                    <a:p>
                      <a:pPr marL="342900" indent="-342900">
                        <a:buAutoNum type="alphaLcPeriod" startAt="3"/>
                      </a:pPr>
                      <a:endParaRPr lang="de-CH" sz="14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de-CH" sz="1400" b="0" i="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Besondere gesetzliche Bestimmungen über die Verbandsklage bleiben vorbehalten.</a:t>
                      </a:r>
                    </a:p>
                    <a:p>
                      <a:endParaRPr lang="de-CH" sz="1600" i="1" dirty="0">
                        <a:latin typeface="Times New Roman" panose="02020603050405020304" pitchFamily="18" charset="0"/>
                        <a:cs typeface="Times New Roman" panose="02020603050405020304" pitchFamily="18" charset="0"/>
                      </a:endParaRPr>
                    </a:p>
                  </a:txBody>
                  <a:tcPr/>
                </a:tc>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89</a:t>
                      </a:r>
                    </a:p>
                    <a:p>
                      <a: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1</a:t>
                      </a:r>
                      <a:r>
                        <a:rPr lang="de-CH" sz="1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de-CH" sz="1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V</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erbände und andere Organisationen können in eigenem Namen wegen der Verletzung der Rechte der Angehörigen einer bestimmten Personengruppe klagen,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wenn sie:</a:t>
                      </a:r>
                    </a:p>
                    <a:p>
                      <a:pPr marL="176213" indent="-176213">
                        <a:buAutoNum type="alphaLcPeriod"/>
                      </a:pP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nicht gewinnorientiert sind;</a:t>
                      </a:r>
                    </a:p>
                    <a:p>
                      <a:pPr marL="176213" indent="-176213">
                        <a:buAutoNum type="alphaLcPeriod"/>
                      </a:pP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im Zeitpunkt der Klageerhebung seit mindestens zwölf Monaten bestehen;</a:t>
                      </a:r>
                    </a:p>
                    <a:p>
                      <a:r>
                        <a:rPr lang="de-CH" sz="1400" b="0" i="0" u="none" kern="1200" dirty="0">
                          <a:solidFill>
                            <a:schemeClr val="tx1"/>
                          </a:solidFill>
                          <a:effectLst/>
                          <a:latin typeface="Times New Roman" panose="02020603050405020304" pitchFamily="18" charset="0"/>
                          <a:ea typeface="+mn-ea"/>
                          <a:cs typeface="Times New Roman" panose="02020603050405020304" pitchFamily="18" charset="0"/>
                        </a:rPr>
                        <a:t>c.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nach ihren Statuten oder ihrer Satzung zur Wahrung der Rechte </a:t>
                      </a:r>
                      <a:b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br>
                      <a:r>
                        <a:rPr lang="de-CH" sz="1400" b="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 und Interessen dieser Personengruppe befugt sind; und</a:t>
                      </a:r>
                    </a:p>
                    <a:p>
                      <a:r>
                        <a:rPr lang="de-CH" sz="1400" b="0" i="0" u="none" kern="1200" dirty="0">
                          <a:solidFill>
                            <a:schemeClr val="tx1"/>
                          </a:solidFill>
                          <a:effectLst/>
                          <a:latin typeface="Times New Roman" panose="02020603050405020304" pitchFamily="18" charset="0"/>
                          <a:ea typeface="+mn-ea"/>
                          <a:cs typeface="Times New Roman" panose="02020603050405020304" pitchFamily="18" charset="0"/>
                        </a:rPr>
                        <a:t>d.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unabhängig von den Parteien sind, denen sie eine </a:t>
                      </a:r>
                      <a:b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br>
                      <a:r>
                        <a:rPr lang="de-CH" sz="1400" b="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Rechtsverletzung vorwerfen.</a:t>
                      </a:r>
                    </a:p>
                    <a:p>
                      <a: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2</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Mit der Verbandsklage kann beantragt werden:</a:t>
                      </a:r>
                    </a:p>
                    <a:p>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 eine drohende Verletzung zu verbieten;</a:t>
                      </a:r>
                    </a:p>
                    <a:p>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b. eine bestehende Verletzung zu beseitigen;</a:t>
                      </a:r>
                    </a:p>
                    <a:p>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c. die Widerrechtlichkeit einer Verletzung festzustellen.</a:t>
                      </a:r>
                    </a:p>
                    <a:p>
                      <a: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3</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Es kann ausserdem beantragt werden, dass der Entscheid Dritten mitgeteilt oder veröffentlicht wird.</a:t>
                      </a:r>
                    </a:p>
                    <a:p>
                      <a: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4</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 Besondere gesetzliche Bestimmungen über </a:t>
                      </a:r>
                      <a:r>
                        <a:rPr lang="de-CH" sz="1400" b="0" i="0" u="sng" kern="1200" dirty="0">
                          <a:solidFill>
                            <a:schemeClr val="tx1"/>
                          </a:solidFill>
                          <a:effectLst/>
                          <a:latin typeface="Times New Roman" panose="02020603050405020304" pitchFamily="18" charset="0"/>
                          <a:ea typeface="+mn-ea"/>
                          <a:cs typeface="Times New Roman" panose="02020603050405020304" pitchFamily="18" charset="0"/>
                        </a:rPr>
                        <a:t>Klagen von Verbänden und anderen Organisationen bleiben vorbehalten, soweit sie solche Klagen in einem weiteren Umfang zulassen als dieses Gesetz</a:t>
                      </a:r>
                      <a:r>
                        <a:rPr lang="de-CH" sz="1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934582396"/>
                  </a:ext>
                </a:extLst>
              </a:tr>
            </a:tbl>
          </a:graphicData>
        </a:graphic>
      </p:graphicFrame>
    </p:spTree>
    <p:extLst>
      <p:ext uri="{BB962C8B-B14F-4D97-AF65-F5344CB8AC3E}">
        <p14:creationId xmlns:p14="http://schemas.microsoft.com/office/powerpoint/2010/main" val="352446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3</a:t>
            </a:fld>
            <a:endParaRPr lang="de-CH" dirty="0"/>
          </a:p>
        </p:txBody>
      </p:sp>
      <p:sp>
        <p:nvSpPr>
          <p:cNvPr id="5" name="Titel 4"/>
          <p:cNvSpPr>
            <a:spLocks noGrp="1"/>
          </p:cNvSpPr>
          <p:nvPr>
            <p:ph type="title" idx="4294967295"/>
          </p:nvPr>
        </p:nvSpPr>
        <p:spPr>
          <a:xfrm>
            <a:off x="1401183" y="308471"/>
            <a:ext cx="10312449" cy="900000"/>
          </a:xfrm>
        </p:spPr>
        <p:txBody>
          <a:bodyPr/>
          <a:lstStyle/>
          <a:p>
            <a:pPr>
              <a:tabLst>
                <a:tab pos="720725" algn="l"/>
              </a:tabLst>
            </a:pPr>
            <a:r>
              <a:rPr lang="de-CH" dirty="0"/>
              <a:t>1.	Übersicht (I)	</a:t>
            </a:r>
            <a:br>
              <a:rPr lang="de-CH" dirty="0"/>
            </a:br>
            <a:endParaRPr lang="de-CH" dirty="0"/>
          </a:p>
        </p:txBody>
      </p:sp>
      <p:sp>
        <p:nvSpPr>
          <p:cNvPr id="32" name="Inhaltsplatzhalter 3"/>
          <p:cNvSpPr>
            <a:spLocks noGrp="1"/>
          </p:cNvSpPr>
          <p:nvPr>
            <p:ph sz="quarter" idx="10"/>
          </p:nvPr>
        </p:nvSpPr>
        <p:spPr>
          <a:xfrm>
            <a:off x="1392238" y="1449387"/>
            <a:ext cx="10321925" cy="4467835"/>
          </a:xfrm>
        </p:spPr>
        <p:txBody>
          <a:bodyPr/>
          <a:lstStyle/>
          <a:p>
            <a:r>
              <a:rPr lang="de-CH" dirty="0"/>
              <a:t>Inkrafttreten Schweizerische Zivilprozessordnung am 1. Januar 2011</a:t>
            </a:r>
          </a:p>
          <a:p>
            <a:pPr>
              <a:spcBef>
                <a:spcPts val="300"/>
              </a:spcBef>
            </a:pPr>
            <a:r>
              <a:rPr lang="de-CH" dirty="0"/>
              <a:t>Parlamentarische Vorstösse (insb. </a:t>
            </a:r>
            <a:r>
              <a:rPr lang="de-CH" dirty="0">
                <a:hlinkClick r:id="rId2"/>
              </a:rPr>
              <a:t>Motion 14.4008 RK-S</a:t>
            </a:r>
            <a:r>
              <a:rPr lang="de-CH" dirty="0"/>
              <a:t>)</a:t>
            </a:r>
          </a:p>
          <a:p>
            <a:pPr>
              <a:spcBef>
                <a:spcPts val="300"/>
              </a:spcBef>
            </a:pPr>
            <a:r>
              <a:rPr lang="de-CH" dirty="0"/>
              <a:t>Vorentwurf und Erläuternder Bericht vom 2. März 2018:</a:t>
            </a:r>
            <a:br>
              <a:rPr lang="de-CH" dirty="0"/>
            </a:br>
            <a:r>
              <a:rPr lang="de-CH" dirty="0">
                <a:hlinkClick r:id="rId3"/>
              </a:rPr>
              <a:t>https://www.bj.admin.ch/bj/de/home/staat/gesetzgebung/aenderung-zpo.html</a:t>
            </a:r>
            <a:r>
              <a:rPr lang="de-CH" dirty="0"/>
              <a:t> </a:t>
            </a:r>
          </a:p>
          <a:p>
            <a:pPr>
              <a:spcBef>
                <a:spcPts val="300"/>
              </a:spcBef>
            </a:pPr>
            <a:r>
              <a:rPr lang="de-CH" dirty="0"/>
              <a:t>Vernehmlassung vom 2. März – 11. Juni 2018</a:t>
            </a:r>
          </a:p>
          <a:p>
            <a:pPr>
              <a:spcBef>
                <a:spcPts val="300"/>
              </a:spcBef>
            </a:pPr>
            <a:r>
              <a:rPr lang="de-CH" dirty="0"/>
              <a:t>Botschaft und Entwurf vom 26. Februar 2020 (</a:t>
            </a:r>
            <a:r>
              <a:rPr lang="de-CH" dirty="0" err="1"/>
              <a:t>BBl</a:t>
            </a:r>
            <a:r>
              <a:rPr lang="de-CH" dirty="0"/>
              <a:t> 2020 2697):</a:t>
            </a:r>
            <a:br>
              <a:rPr lang="de-CH" dirty="0"/>
            </a:br>
            <a:r>
              <a:rPr lang="de-CH" dirty="0">
                <a:hlinkClick r:id="rId4"/>
              </a:rPr>
              <a:t>https://www.parlament.ch/de/ratsbetrieb/suche-curia-vista/geschaeft?AffairId=20200026</a:t>
            </a:r>
            <a:endParaRPr lang="de-CH" dirty="0"/>
          </a:p>
          <a:p>
            <a:pPr>
              <a:spcBef>
                <a:spcPts val="300"/>
              </a:spcBef>
            </a:pPr>
            <a:r>
              <a:rPr lang="de-CH" dirty="0"/>
              <a:t>Parlamentarische Beratungen:</a:t>
            </a:r>
            <a:br>
              <a:rPr lang="de-CH" dirty="0"/>
            </a:br>
            <a:r>
              <a:rPr lang="de-CH" dirty="0">
                <a:hlinkClick r:id="rId4"/>
              </a:rPr>
              <a:t>https://www.parlament.ch/de/ratsbetrieb/suche-curia-vista/geschaeft?AffairId=20200026</a:t>
            </a:r>
            <a:endParaRPr lang="de-CH" dirty="0"/>
          </a:p>
          <a:p>
            <a:pPr>
              <a:spcBef>
                <a:spcPts val="300"/>
              </a:spcBef>
            </a:pPr>
            <a:r>
              <a:rPr lang="de-CH" dirty="0"/>
              <a:t>Referendumsvorlage (</a:t>
            </a:r>
            <a:r>
              <a:rPr lang="de-CH" dirty="0" err="1"/>
              <a:t>BBl</a:t>
            </a:r>
            <a:r>
              <a:rPr lang="de-CH" dirty="0"/>
              <a:t> 2023 786):</a:t>
            </a:r>
            <a:br>
              <a:rPr lang="de-CH" dirty="0"/>
            </a:br>
            <a:r>
              <a:rPr lang="de-CH" dirty="0">
                <a:hlinkClick r:id="rId5"/>
              </a:rPr>
              <a:t>https://www.fedlex.admin.ch/eli/fga/2023/786/de</a:t>
            </a:r>
            <a:endParaRPr lang="de-CH" dirty="0"/>
          </a:p>
        </p:txBody>
      </p:sp>
      <p:sp>
        <p:nvSpPr>
          <p:cNvPr id="6" name="Fußzeilenplatzhalter 3">
            <a:extLst>
              <a:ext uri="{FF2B5EF4-FFF2-40B4-BE49-F238E27FC236}">
                <a16:creationId xmlns:a16="http://schemas.microsoft.com/office/drawing/2014/main" id="{D847DC3E-FBFB-404E-BA9A-40EA3ECA6719}"/>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53727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7" y="1449387"/>
            <a:ext cx="10306217" cy="4764981"/>
          </a:xfrm>
        </p:spPr>
        <p:txBody>
          <a:bodyPr/>
          <a:lstStyle/>
          <a:p>
            <a:pPr>
              <a:lnSpc>
                <a:spcPct val="100000"/>
              </a:lnSpc>
              <a:spcBef>
                <a:spcPts val="1200"/>
              </a:spcBef>
            </a:pPr>
            <a:r>
              <a:rPr lang="de-CH" dirty="0"/>
              <a:t>Schaffung einer neuen Verbandsklage zur Geltendmachung von </a:t>
            </a:r>
            <a:br>
              <a:rPr lang="de-CH" dirty="0"/>
            </a:br>
            <a:r>
              <a:rPr lang="de-CH" dirty="0"/>
              <a:t>Ersatzansprüchen (Art. </a:t>
            </a:r>
            <a:r>
              <a:rPr lang="de-CH" dirty="0" err="1"/>
              <a:t>307</a:t>
            </a:r>
            <a:r>
              <a:rPr lang="de-CH" i="1" dirty="0" err="1"/>
              <a:t>b</a:t>
            </a:r>
            <a:r>
              <a:rPr lang="en-US" dirty="0"/>
              <a:t>–</a:t>
            </a:r>
            <a:r>
              <a:rPr lang="de-CH" dirty="0"/>
              <a:t>307</a:t>
            </a:r>
            <a:r>
              <a:rPr lang="de-CH" i="1" dirty="0"/>
              <a:t>g</a:t>
            </a:r>
            <a:r>
              <a:rPr lang="de-CH" dirty="0"/>
              <a:t> E-ZPO):</a:t>
            </a:r>
          </a:p>
          <a:p>
            <a:pPr marL="609600" indent="-342900">
              <a:lnSpc>
                <a:spcPct val="100000"/>
              </a:lnSpc>
              <a:spcBef>
                <a:spcPts val="1200"/>
              </a:spcBef>
              <a:buFontTx/>
              <a:buChar char="-"/>
            </a:pPr>
            <a:r>
              <a:rPr lang="de-CH" dirty="0" err="1"/>
              <a:t>prozessstandschaftliche</a:t>
            </a:r>
            <a:r>
              <a:rPr lang="de-CH" dirty="0"/>
              <a:t> Geltendmachung von Ersatzansprüchen durch</a:t>
            </a:r>
            <a:br>
              <a:rPr lang="de-CH" dirty="0"/>
            </a:br>
            <a:r>
              <a:rPr lang="de-CH" dirty="0"/>
              <a:t>Verband mit Ermächtigung (= reines </a:t>
            </a:r>
            <a:r>
              <a:rPr lang="de-CH" i="1" dirty="0" err="1"/>
              <a:t>opt</a:t>
            </a:r>
            <a:r>
              <a:rPr lang="de-CH" i="1" dirty="0"/>
              <a:t> in</a:t>
            </a:r>
            <a:r>
              <a:rPr lang="de-CH" dirty="0"/>
              <a:t>-Verfahren), wenn insb. mind.</a:t>
            </a:r>
            <a:br>
              <a:rPr lang="de-CH" dirty="0"/>
            </a:br>
            <a:r>
              <a:rPr lang="de-CH" dirty="0"/>
              <a:t>10 betroffene Personen und gleichartige Tatsachen oder Rechtsgründe</a:t>
            </a:r>
          </a:p>
          <a:p>
            <a:pPr marL="609600" indent="-342900">
              <a:lnSpc>
                <a:spcPct val="100000"/>
              </a:lnSpc>
              <a:spcBef>
                <a:spcPts val="1200"/>
              </a:spcBef>
              <a:buFontTx/>
              <a:buChar char="-"/>
            </a:pPr>
            <a:r>
              <a:rPr lang="de-CH" dirty="0"/>
              <a:t>Zulassungsverfahren:</a:t>
            </a:r>
            <a:br>
              <a:rPr lang="de-CH" dirty="0"/>
            </a:br>
            <a:r>
              <a:rPr lang="de-CH" dirty="0"/>
              <a:t>Einleitung mit nicht einlässlicher Klageschrift (Antrag) mit anschliessender </a:t>
            </a:r>
            <a:br>
              <a:rPr lang="de-CH" dirty="0"/>
            </a:br>
            <a:r>
              <a:rPr lang="de-CH" dirty="0"/>
              <a:t>Veröffentlichung in einem elektronischen Verzeichnis bei Zulassung, Frist zum </a:t>
            </a:r>
            <a:br>
              <a:rPr lang="de-CH" dirty="0"/>
            </a:br>
            <a:r>
              <a:rPr lang="de-CH" dirty="0"/>
              <a:t>Anschluss von mind. drei Monaten</a:t>
            </a:r>
          </a:p>
          <a:p>
            <a:pPr marL="609600" indent="-342900">
              <a:lnSpc>
                <a:spcPct val="100000"/>
              </a:lnSpc>
              <a:spcBef>
                <a:spcPts val="1200"/>
              </a:spcBef>
              <a:buFontTx/>
              <a:buChar char="-"/>
            </a:pPr>
            <a:r>
              <a:rPr lang="de-CH" dirty="0"/>
              <a:t>wenige besondere Verfahrensregelungen (vgl. Art. </a:t>
            </a:r>
            <a:r>
              <a:rPr lang="de-CH" dirty="0" err="1"/>
              <a:t>307d</a:t>
            </a:r>
            <a:r>
              <a:rPr lang="de-CH" dirty="0"/>
              <a:t>–f E-ZPO, Art. 135 Ziff. 3 </a:t>
            </a:r>
            <a:br>
              <a:rPr lang="de-CH" dirty="0"/>
            </a:br>
            <a:r>
              <a:rPr lang="de-CH" dirty="0"/>
              <a:t>und 4 E-OR)</a:t>
            </a:r>
            <a:br>
              <a:rPr lang="de-CH" dirty="0"/>
            </a:br>
            <a:r>
              <a:rPr lang="de-CH" u="sng" dirty="0"/>
              <a:t>Aber: </a:t>
            </a:r>
            <a:r>
              <a:rPr lang="de-CH" dirty="0"/>
              <a:t>Verzicht auf besondere Beweisregeln etc., Finanzierung, Vertretung etc.</a:t>
            </a:r>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30</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2. 	</a:t>
            </a:r>
            <a:r>
              <a:rPr lang="de-CH" b="1" dirty="0"/>
              <a:t>Kernpunkte der Revision (III)</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411799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49388"/>
            <a:ext cx="9624524" cy="4526612"/>
          </a:xfrm>
        </p:spPr>
        <p:txBody>
          <a:bodyPr/>
          <a:lstStyle/>
          <a:p>
            <a:pPr marL="0" indent="0">
              <a:buNone/>
            </a:pPr>
            <a:r>
              <a:rPr lang="de-CH" sz="1600" b="1" i="1" dirty="0">
                <a:latin typeface="Times New Roman" panose="02020603050405020304" pitchFamily="18" charset="0"/>
                <a:cs typeface="Times New Roman" panose="02020603050405020304" pitchFamily="18" charset="0"/>
              </a:rPr>
              <a:t>Art. </a:t>
            </a:r>
            <a:r>
              <a:rPr lang="de-CH" sz="1600" b="1" i="1" dirty="0" err="1">
                <a:latin typeface="Times New Roman" panose="02020603050405020304" pitchFamily="18" charset="0"/>
                <a:cs typeface="Times New Roman" panose="02020603050405020304" pitchFamily="18" charset="0"/>
              </a:rPr>
              <a:t>307b</a:t>
            </a:r>
            <a:r>
              <a:rPr lang="de-CH" sz="1600" b="1" i="1" dirty="0">
                <a:latin typeface="Times New Roman" panose="02020603050405020304" pitchFamily="18" charset="0"/>
                <a:cs typeface="Times New Roman" panose="02020603050405020304" pitchFamily="18" charset="0"/>
              </a:rPr>
              <a:t> [Voraussetzungen]</a:t>
            </a:r>
          </a:p>
          <a:p>
            <a:pPr marL="0" indent="0">
              <a:lnSpc>
                <a:spcPct val="100000"/>
              </a:lnSpc>
              <a:buNone/>
              <a:tabLst>
                <a:tab pos="273050" algn="l"/>
              </a:tabLst>
            </a:pPr>
            <a:r>
              <a:rPr lang="de-CH" sz="1600" dirty="0">
                <a:latin typeface="Times New Roman" panose="02020603050405020304" pitchFamily="18" charset="0"/>
                <a:cs typeface="Times New Roman" panose="02020603050405020304" pitchFamily="18" charset="0"/>
              </a:rPr>
              <a:t>Verbände und andere Organisationen können in eigenem Namen eine Klage zur Geltendmachung von Ersatzansprüchen erheben, wenn: </a:t>
            </a:r>
            <a:br>
              <a:rPr lang="de-CH" sz="1600" dirty="0">
                <a:latin typeface="Times New Roman" panose="02020603050405020304" pitchFamily="18" charset="0"/>
                <a:cs typeface="Times New Roman" panose="02020603050405020304" pitchFamily="18" charset="0"/>
              </a:rPr>
            </a:br>
            <a:r>
              <a:rPr lang="de-CH" sz="1600" dirty="0">
                <a:latin typeface="Times New Roman" panose="02020603050405020304" pitchFamily="18" charset="0"/>
                <a:cs typeface="Times New Roman" panose="02020603050405020304" pitchFamily="18" charset="0"/>
              </a:rPr>
              <a:t>a. 	sie nach Artikel 89 Absatz 1 oder nach besonderen gesetzlichen Bestimmungen zu einer Verbandsklage berechtigt </a:t>
            </a:r>
            <a:br>
              <a:rPr lang="de-CH" sz="1600" dirty="0">
                <a:latin typeface="Times New Roman" panose="02020603050405020304" pitchFamily="18" charset="0"/>
                <a:cs typeface="Times New Roman" panose="02020603050405020304" pitchFamily="18" charset="0"/>
              </a:rPr>
            </a:br>
            <a:r>
              <a:rPr lang="de-CH" sz="1600" dirty="0">
                <a:latin typeface="Times New Roman" panose="02020603050405020304" pitchFamily="18" charset="0"/>
                <a:cs typeface="Times New Roman" panose="02020603050405020304" pitchFamily="18" charset="0"/>
              </a:rPr>
              <a:t>      sind; </a:t>
            </a:r>
          </a:p>
          <a:p>
            <a:pPr marL="0" indent="0">
              <a:lnSpc>
                <a:spcPct val="100000"/>
              </a:lnSpc>
              <a:buNone/>
              <a:tabLst>
                <a:tab pos="273050" algn="l"/>
              </a:tabLst>
            </a:pPr>
            <a:r>
              <a:rPr lang="de-CH" sz="1600" dirty="0">
                <a:latin typeface="Times New Roman" panose="02020603050405020304" pitchFamily="18" charset="0"/>
                <a:cs typeface="Times New Roman" panose="02020603050405020304" pitchFamily="18" charset="0"/>
              </a:rPr>
              <a:t>b. 	sie von mindestens zehn betroffenen Personen schriftlich oder in einer anderen Form, die den Nachweis durch </a:t>
            </a:r>
            <a:br>
              <a:rPr lang="de-CH" sz="1600" dirty="0">
                <a:latin typeface="Times New Roman" panose="02020603050405020304" pitchFamily="18" charset="0"/>
                <a:cs typeface="Times New Roman" panose="02020603050405020304" pitchFamily="18" charset="0"/>
              </a:rPr>
            </a:br>
            <a:r>
              <a:rPr lang="de-CH" sz="1600" dirty="0">
                <a:latin typeface="Times New Roman" panose="02020603050405020304" pitchFamily="18" charset="0"/>
                <a:cs typeface="Times New Roman" panose="02020603050405020304" pitchFamily="18" charset="0"/>
              </a:rPr>
              <a:t>     Text ermöglicht, zur Prozessführung ermächtigt wurden; und </a:t>
            </a:r>
          </a:p>
          <a:p>
            <a:pPr marL="0" indent="0">
              <a:lnSpc>
                <a:spcPct val="100000"/>
              </a:lnSpc>
              <a:buNone/>
              <a:tabLst>
                <a:tab pos="273050" algn="l"/>
              </a:tabLst>
            </a:pPr>
            <a:r>
              <a:rPr lang="de-CH" sz="1600" dirty="0">
                <a:latin typeface="Times New Roman" panose="02020603050405020304" pitchFamily="18" charset="0"/>
                <a:cs typeface="Times New Roman" panose="02020603050405020304" pitchFamily="18" charset="0"/>
              </a:rPr>
              <a:t>c. 	die geltend gemachten Ansprüche auf gleichartigen Tatsachen oder Rechtsgründen beruhen.</a:t>
            </a:r>
          </a:p>
        </p:txBody>
      </p:sp>
      <p:sp>
        <p:nvSpPr>
          <p:cNvPr id="3" name="Foliennummernplatzhalter 2"/>
          <p:cNvSpPr>
            <a:spLocks noGrp="1"/>
          </p:cNvSpPr>
          <p:nvPr>
            <p:ph type="sldNum" sz="quarter" idx="11"/>
          </p:nvPr>
        </p:nvSpPr>
        <p:spPr/>
        <p:txBody>
          <a:bodyPr/>
          <a:lstStyle/>
          <a:p>
            <a:fld id="{7D21FFDD-132D-4B5B-AD6B-BCC06A41D268}" type="slidenum">
              <a:rPr lang="de-CH" smtClean="0"/>
              <a:pPr/>
              <a:t>31</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2. 	</a:t>
            </a:r>
            <a:r>
              <a:rPr lang="de-CH" b="1" dirty="0"/>
              <a:t>Kernpunkte der Revision (IV)</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97090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12336" y="1289587"/>
            <a:ext cx="10312449" cy="4526612"/>
          </a:xfrm>
        </p:spPr>
        <p:txBody>
          <a:bodyPr/>
          <a:lstStyle/>
          <a:p>
            <a:pPr marL="444500">
              <a:spcBef>
                <a:spcPts val="600"/>
              </a:spcBef>
            </a:pPr>
            <a:r>
              <a:rPr lang="en-US" dirty="0" err="1"/>
              <a:t>Besondere</a:t>
            </a:r>
            <a:r>
              <a:rPr lang="en-US" dirty="0"/>
              <a:t> </a:t>
            </a:r>
            <a:r>
              <a:rPr lang="en-US" dirty="0" err="1"/>
              <a:t>Regelung</a:t>
            </a:r>
            <a:r>
              <a:rPr lang="en-US" dirty="0"/>
              <a:t> </a:t>
            </a:r>
            <a:r>
              <a:rPr lang="en-US" dirty="0" err="1"/>
              <a:t>kollektiver</a:t>
            </a:r>
            <a:r>
              <a:rPr lang="en-US" dirty="0"/>
              <a:t> </a:t>
            </a:r>
            <a:r>
              <a:rPr lang="en-US" dirty="0" err="1"/>
              <a:t>Vergleiche</a:t>
            </a:r>
            <a:r>
              <a:rPr lang="en-US" dirty="0"/>
              <a:t> (Art. 307h–307l E-ZPO):</a:t>
            </a:r>
          </a:p>
          <a:p>
            <a:pPr marL="787400" lvl="1" indent="-342900">
              <a:spcBef>
                <a:spcPts val="600"/>
              </a:spcBef>
              <a:buClrTx/>
              <a:buFont typeface="Arial" panose="020B0604020202020204" pitchFamily="34" charset="0"/>
              <a:buChar char="-"/>
            </a:pPr>
            <a:r>
              <a:rPr lang="en-US" dirty="0" err="1"/>
              <a:t>Anwendung</a:t>
            </a:r>
            <a:r>
              <a:rPr lang="en-US" dirty="0"/>
              <a:t> </a:t>
            </a:r>
            <a:r>
              <a:rPr lang="en-US" dirty="0" err="1"/>
              <a:t>innerhalb</a:t>
            </a:r>
            <a:r>
              <a:rPr lang="en-US" dirty="0"/>
              <a:t> oder </a:t>
            </a:r>
            <a:r>
              <a:rPr lang="en-US" dirty="0" err="1"/>
              <a:t>ausserhalb</a:t>
            </a:r>
            <a:r>
              <a:rPr lang="en-US" dirty="0"/>
              <a:t> </a:t>
            </a:r>
            <a:r>
              <a:rPr lang="en-US" dirty="0" err="1"/>
              <a:t>Verbandsklage</a:t>
            </a:r>
            <a:endParaRPr lang="en-US" dirty="0"/>
          </a:p>
          <a:p>
            <a:pPr marL="787400" lvl="1" indent="-342900">
              <a:spcBef>
                <a:spcPts val="600"/>
              </a:spcBef>
              <a:buClrTx/>
              <a:buFont typeface="Arial" panose="020B0604020202020204" pitchFamily="34" charset="0"/>
              <a:buChar char="-"/>
            </a:pPr>
            <a:r>
              <a:rPr lang="en-US" dirty="0" err="1"/>
              <a:t>Verbindlicherklärung</a:t>
            </a:r>
            <a:r>
              <a:rPr lang="en-US" dirty="0"/>
              <a:t> für </a:t>
            </a:r>
            <a:r>
              <a:rPr lang="en-US" dirty="0" err="1"/>
              <a:t>sämtliche</a:t>
            </a:r>
            <a:r>
              <a:rPr lang="en-US" dirty="0"/>
              <a:t> </a:t>
            </a:r>
            <a:r>
              <a:rPr lang="en-US" dirty="0" err="1"/>
              <a:t>gebundenen</a:t>
            </a:r>
            <a:r>
              <a:rPr lang="en-US" dirty="0"/>
              <a:t> </a:t>
            </a:r>
            <a:r>
              <a:rPr lang="en-US" dirty="0" err="1"/>
              <a:t>betroffenen</a:t>
            </a:r>
            <a:r>
              <a:rPr lang="en-US" dirty="0"/>
              <a:t> </a:t>
            </a:r>
            <a:r>
              <a:rPr lang="en-US" dirty="0" err="1"/>
              <a:t>Personen</a:t>
            </a:r>
            <a:r>
              <a:rPr lang="en-US" dirty="0"/>
              <a:t> </a:t>
            </a:r>
            <a:r>
              <a:rPr lang="en-US" dirty="0" err="1"/>
              <a:t>durch</a:t>
            </a:r>
            <a:r>
              <a:rPr lang="en-US" dirty="0"/>
              <a:t> </a:t>
            </a:r>
            <a:br>
              <a:rPr lang="en-US" dirty="0"/>
            </a:br>
            <a:r>
              <a:rPr lang="en-US" dirty="0" err="1"/>
              <a:t>gerichtliche</a:t>
            </a:r>
            <a:r>
              <a:rPr lang="en-US" dirty="0"/>
              <a:t> </a:t>
            </a:r>
            <a:r>
              <a:rPr lang="en-US" dirty="0" err="1"/>
              <a:t>Prüfung</a:t>
            </a:r>
            <a:r>
              <a:rPr lang="en-US" dirty="0"/>
              <a:t> und </a:t>
            </a:r>
            <a:r>
              <a:rPr lang="en-US" dirty="0" err="1"/>
              <a:t>Genehmigung</a:t>
            </a:r>
            <a:r>
              <a:rPr lang="en-US" dirty="0"/>
              <a:t>, </a:t>
            </a:r>
            <a:r>
              <a:rPr lang="en-US" dirty="0" err="1"/>
              <a:t>wenn</a:t>
            </a:r>
            <a:r>
              <a:rPr lang="en-US" dirty="0"/>
              <a:t> (</a:t>
            </a:r>
            <a:r>
              <a:rPr lang="en-US" dirty="0" err="1"/>
              <a:t>vgl</a:t>
            </a:r>
            <a:r>
              <a:rPr lang="en-US" dirty="0"/>
              <a:t>. Art. 307</a:t>
            </a:r>
            <a:r>
              <a:rPr lang="en-US" i="1" dirty="0"/>
              <a:t>j</a:t>
            </a:r>
            <a:r>
              <a:rPr lang="en-US" dirty="0"/>
              <a:t> E-ZPO):</a:t>
            </a:r>
          </a:p>
          <a:p>
            <a:pPr marL="1163638" lvl="1" indent="-355600">
              <a:spcBef>
                <a:spcPts val="600"/>
              </a:spcBef>
              <a:buClrTx/>
              <a:buAutoNum type="arabicPeriod"/>
            </a:pPr>
            <a:r>
              <a:rPr lang="en-US" dirty="0" err="1"/>
              <a:t>angemessene</a:t>
            </a:r>
            <a:r>
              <a:rPr lang="en-US" dirty="0"/>
              <a:t> </a:t>
            </a:r>
            <a:r>
              <a:rPr lang="en-US" dirty="0" err="1"/>
              <a:t>Entschädigung</a:t>
            </a:r>
            <a:r>
              <a:rPr lang="en-US" dirty="0"/>
              <a:t> und </a:t>
            </a:r>
            <a:r>
              <a:rPr lang="en-US" dirty="0" err="1"/>
              <a:t>Verteilung</a:t>
            </a:r>
            <a:r>
              <a:rPr lang="en-US" dirty="0"/>
              <a:t>;</a:t>
            </a:r>
          </a:p>
          <a:p>
            <a:pPr marL="1163638" lvl="1" indent="-355600">
              <a:lnSpc>
                <a:spcPct val="100000"/>
              </a:lnSpc>
              <a:buClrTx/>
              <a:buAutoNum type="arabicPeriod"/>
            </a:pPr>
            <a:r>
              <a:rPr lang="en-US" dirty="0" err="1"/>
              <a:t>Mindestanzahl</a:t>
            </a:r>
            <a:r>
              <a:rPr lang="en-US" dirty="0"/>
              <a:t>/-quote von </a:t>
            </a:r>
            <a:r>
              <a:rPr lang="en-US" dirty="0" err="1"/>
              <a:t>betroffenen</a:t>
            </a:r>
            <a:r>
              <a:rPr lang="en-US" dirty="0"/>
              <a:t> </a:t>
            </a:r>
            <a:r>
              <a:rPr lang="en-US" dirty="0" err="1"/>
              <a:t>Personen</a:t>
            </a:r>
            <a:r>
              <a:rPr lang="en-US" dirty="0"/>
              <a:t>;</a:t>
            </a:r>
          </a:p>
          <a:p>
            <a:pPr marL="1163638" lvl="1" indent="-355600">
              <a:lnSpc>
                <a:spcPct val="100000"/>
              </a:lnSpc>
              <a:buClrTx/>
              <a:buAutoNum type="arabicPeriod"/>
            </a:pPr>
            <a:r>
              <a:rPr lang="en-US" dirty="0" err="1"/>
              <a:t>kein</a:t>
            </a:r>
            <a:r>
              <a:rPr lang="en-US" dirty="0"/>
              <a:t> </a:t>
            </a:r>
            <a:r>
              <a:rPr lang="en-US" dirty="0" err="1"/>
              <a:t>Verstoss</a:t>
            </a:r>
            <a:r>
              <a:rPr lang="en-US" dirty="0"/>
              <a:t> </a:t>
            </a:r>
            <a:r>
              <a:rPr lang="en-US" dirty="0" err="1"/>
              <a:t>gegen</a:t>
            </a:r>
            <a:r>
              <a:rPr lang="en-US" dirty="0"/>
              <a:t> </a:t>
            </a:r>
            <a:r>
              <a:rPr lang="en-US" dirty="0" err="1"/>
              <a:t>zwingendes</a:t>
            </a:r>
            <a:r>
              <a:rPr lang="en-US" dirty="0"/>
              <a:t> </a:t>
            </a:r>
            <a:r>
              <a:rPr lang="en-US" dirty="0" err="1"/>
              <a:t>Recht</a:t>
            </a:r>
            <a:r>
              <a:rPr lang="en-US" dirty="0"/>
              <a:t>;</a:t>
            </a:r>
          </a:p>
          <a:p>
            <a:pPr marL="1163638" lvl="1" indent="-355600">
              <a:lnSpc>
                <a:spcPct val="100000"/>
              </a:lnSpc>
              <a:buClrTx/>
              <a:buAutoNum type="arabicPeriod"/>
            </a:pPr>
            <a:r>
              <a:rPr lang="en-US" dirty="0" err="1"/>
              <a:t>Tragung</a:t>
            </a:r>
            <a:r>
              <a:rPr lang="en-US" dirty="0"/>
              <a:t> der </a:t>
            </a:r>
            <a:r>
              <a:rPr lang="en-US" dirty="0" err="1"/>
              <a:t>Prozesskosten</a:t>
            </a:r>
            <a:r>
              <a:rPr lang="en-US" dirty="0"/>
              <a:t> </a:t>
            </a:r>
            <a:r>
              <a:rPr lang="en-US" dirty="0" err="1"/>
              <a:t>nicht</a:t>
            </a:r>
            <a:r>
              <a:rPr lang="en-US" dirty="0"/>
              <a:t> </a:t>
            </a:r>
            <a:r>
              <a:rPr lang="en-US" dirty="0" err="1"/>
              <a:t>unangemessen</a:t>
            </a:r>
            <a:r>
              <a:rPr lang="en-US" dirty="0"/>
              <a:t>/</a:t>
            </a:r>
            <a:r>
              <a:rPr lang="en-US" dirty="0" err="1"/>
              <a:t>unbillig</a:t>
            </a:r>
            <a:r>
              <a:rPr lang="en-US" dirty="0"/>
              <a:t>;</a:t>
            </a:r>
          </a:p>
          <a:p>
            <a:pPr marL="1163638" lvl="1" indent="-355600">
              <a:lnSpc>
                <a:spcPct val="100000"/>
              </a:lnSpc>
              <a:buClrTx/>
              <a:buAutoNum type="arabicPeriod"/>
            </a:pPr>
            <a:r>
              <a:rPr lang="en-US" dirty="0" err="1"/>
              <a:t>angemessene</a:t>
            </a:r>
            <a:r>
              <a:rPr lang="en-US" dirty="0"/>
              <a:t> </a:t>
            </a:r>
            <a:r>
              <a:rPr lang="en-US" dirty="0" err="1"/>
              <a:t>Wahrung</a:t>
            </a:r>
            <a:r>
              <a:rPr lang="en-US" dirty="0"/>
              <a:t> der </a:t>
            </a:r>
            <a:r>
              <a:rPr lang="en-US" dirty="0" err="1"/>
              <a:t>Interessen</a:t>
            </a:r>
            <a:r>
              <a:rPr lang="en-US" dirty="0"/>
              <a:t> der </a:t>
            </a:r>
            <a:r>
              <a:rPr lang="en-US" dirty="0" err="1"/>
              <a:t>betroffenen</a:t>
            </a:r>
            <a:r>
              <a:rPr lang="en-US" dirty="0"/>
              <a:t> </a:t>
            </a:r>
            <a:r>
              <a:rPr lang="en-US" dirty="0" err="1"/>
              <a:t>Personen</a:t>
            </a:r>
            <a:endParaRPr lang="en-US" dirty="0"/>
          </a:p>
          <a:p>
            <a:pPr marL="808038" indent="-269875">
              <a:spcBef>
                <a:spcPts val="600"/>
              </a:spcBef>
              <a:buFont typeface="Arial" panose="020B0604020202020204" pitchFamily="34" charset="0"/>
              <a:buChar char="-"/>
            </a:pPr>
            <a:r>
              <a:rPr lang="en-US" dirty="0" err="1"/>
              <a:t>Ausnahmsweise</a:t>
            </a:r>
            <a:r>
              <a:rPr lang="en-US" dirty="0"/>
              <a:t> </a:t>
            </a:r>
            <a:r>
              <a:rPr lang="en-US" dirty="0" err="1"/>
              <a:t>Verbindlicherklärung</a:t>
            </a:r>
            <a:r>
              <a:rPr lang="en-US" dirty="0"/>
              <a:t> für </a:t>
            </a:r>
            <a:r>
              <a:rPr lang="en-US" dirty="0" err="1"/>
              <a:t>sämtliche</a:t>
            </a:r>
            <a:r>
              <a:rPr lang="en-US" dirty="0"/>
              <a:t> </a:t>
            </a:r>
            <a:r>
              <a:rPr lang="en-US" dirty="0" err="1"/>
              <a:t>betroffenen</a:t>
            </a:r>
            <a:r>
              <a:rPr lang="en-US" dirty="0"/>
              <a:t> </a:t>
            </a:r>
            <a:r>
              <a:rPr lang="en-US" dirty="0" err="1"/>
              <a:t>Personen</a:t>
            </a:r>
            <a:r>
              <a:rPr lang="en-US" dirty="0"/>
              <a:t> </a:t>
            </a:r>
            <a:r>
              <a:rPr lang="en-US" dirty="0" err="1"/>
              <a:t>mit</a:t>
            </a:r>
            <a:r>
              <a:rPr lang="en-US" dirty="0"/>
              <a:t> </a:t>
            </a:r>
            <a:r>
              <a:rPr lang="en-US" dirty="0" err="1"/>
              <a:t>Austrittsmöglichkeit</a:t>
            </a:r>
            <a:r>
              <a:rPr lang="en-US" dirty="0"/>
              <a:t> (</a:t>
            </a:r>
            <a:r>
              <a:rPr lang="en-US" i="1" dirty="0"/>
              <a:t>opt out</a:t>
            </a:r>
            <a:r>
              <a:rPr lang="en-US" dirty="0"/>
              <a:t>), </a:t>
            </a:r>
            <a:r>
              <a:rPr lang="en-US" dirty="0" err="1"/>
              <a:t>wenn</a:t>
            </a:r>
            <a:r>
              <a:rPr lang="en-US" dirty="0"/>
              <a:t> (1) </a:t>
            </a:r>
            <a:r>
              <a:rPr lang="en-US" dirty="0" err="1"/>
              <a:t>Ersatzansprüche</a:t>
            </a:r>
            <a:r>
              <a:rPr lang="en-US" dirty="0"/>
              <a:t> </a:t>
            </a:r>
            <a:r>
              <a:rPr lang="en-US" dirty="0" err="1"/>
              <a:t>einzelner</a:t>
            </a:r>
            <a:r>
              <a:rPr lang="en-US" dirty="0"/>
              <a:t> </a:t>
            </a:r>
            <a:r>
              <a:rPr lang="en-US" dirty="0" err="1"/>
              <a:t>Betroffener</a:t>
            </a:r>
            <a:r>
              <a:rPr lang="en-US" dirty="0"/>
              <a:t> so </a:t>
            </a:r>
            <a:r>
              <a:rPr lang="en-US" dirty="0" err="1"/>
              <a:t>gering</a:t>
            </a:r>
            <a:r>
              <a:rPr lang="en-US" dirty="0"/>
              <a:t>, </a:t>
            </a:r>
            <a:r>
              <a:rPr lang="en-US" dirty="0" err="1"/>
              <a:t>dass</a:t>
            </a:r>
            <a:r>
              <a:rPr lang="en-US" dirty="0"/>
              <a:t> </a:t>
            </a:r>
            <a:r>
              <a:rPr lang="en-US" dirty="0" err="1"/>
              <a:t>sich</a:t>
            </a:r>
            <a:r>
              <a:rPr lang="en-US" dirty="0"/>
              <a:t> </a:t>
            </a:r>
            <a:r>
              <a:rPr lang="en-US" dirty="0" err="1"/>
              <a:t>individuelle</a:t>
            </a:r>
            <a:r>
              <a:rPr lang="en-US" dirty="0"/>
              <a:t> </a:t>
            </a:r>
            <a:r>
              <a:rPr lang="en-US" dirty="0" err="1"/>
              <a:t>Klage</a:t>
            </a:r>
            <a:r>
              <a:rPr lang="en-US" dirty="0"/>
              <a:t> </a:t>
            </a:r>
            <a:r>
              <a:rPr lang="en-US" dirty="0" err="1"/>
              <a:t>nicht</a:t>
            </a:r>
            <a:r>
              <a:rPr lang="en-US" dirty="0"/>
              <a:t> </a:t>
            </a:r>
            <a:r>
              <a:rPr lang="en-US" dirty="0" err="1"/>
              <a:t>lohnt</a:t>
            </a:r>
            <a:r>
              <a:rPr lang="en-US" dirty="0"/>
              <a:t> und (2) </a:t>
            </a:r>
            <a:r>
              <a:rPr lang="en-US" dirty="0" err="1"/>
              <a:t>geringe</a:t>
            </a:r>
            <a:r>
              <a:rPr lang="en-US" dirty="0"/>
              <a:t> </a:t>
            </a:r>
            <a:r>
              <a:rPr lang="en-US" dirty="0" err="1"/>
              <a:t>Beteiligung</a:t>
            </a:r>
            <a:r>
              <a:rPr lang="en-US" dirty="0"/>
              <a:t> an   </a:t>
            </a:r>
            <a:br>
              <a:rPr lang="en-US" dirty="0"/>
            </a:br>
            <a:r>
              <a:rPr lang="en-US" dirty="0" err="1"/>
              <a:t>Verbandsklage</a:t>
            </a:r>
            <a:r>
              <a:rPr lang="en-US" dirty="0"/>
              <a:t> (</a:t>
            </a:r>
            <a:r>
              <a:rPr lang="en-US" dirty="0" err="1"/>
              <a:t>vgl</a:t>
            </a:r>
            <a:r>
              <a:rPr lang="en-US" dirty="0"/>
              <a:t>. Art. </a:t>
            </a:r>
            <a:r>
              <a:rPr lang="en-US" dirty="0" err="1"/>
              <a:t>307</a:t>
            </a:r>
            <a:r>
              <a:rPr lang="en-US" i="1" dirty="0" err="1"/>
              <a:t>h</a:t>
            </a:r>
            <a:r>
              <a:rPr lang="en-US" dirty="0"/>
              <a:t> Abs. 2 E-ZPO), </a:t>
            </a:r>
            <a:br>
              <a:rPr lang="en-US" dirty="0"/>
            </a:br>
            <a:r>
              <a:rPr lang="en-US" u="sng" dirty="0"/>
              <a:t>Aber:</a:t>
            </a:r>
            <a:r>
              <a:rPr lang="en-US" b="1" dirty="0"/>
              <a:t> </a:t>
            </a:r>
            <a:r>
              <a:rPr lang="en-US" dirty="0" err="1"/>
              <a:t>immer</a:t>
            </a:r>
            <a:r>
              <a:rPr lang="en-US" dirty="0"/>
              <a:t> </a:t>
            </a:r>
            <a:r>
              <a:rPr lang="en-US" i="1" dirty="0"/>
              <a:t>opt out</a:t>
            </a:r>
            <a:r>
              <a:rPr lang="en-US" dirty="0"/>
              <a:t>, </a:t>
            </a:r>
            <a:r>
              <a:rPr lang="en-US" dirty="0" err="1"/>
              <a:t>wenn</a:t>
            </a:r>
            <a:r>
              <a:rPr lang="en-US" dirty="0"/>
              <a:t> </a:t>
            </a:r>
            <a:r>
              <a:rPr lang="en-US" dirty="0" err="1"/>
              <a:t>kollektiver</a:t>
            </a:r>
            <a:r>
              <a:rPr lang="en-US" dirty="0"/>
              <a:t> </a:t>
            </a:r>
            <a:r>
              <a:rPr lang="en-US" dirty="0" err="1"/>
              <a:t>Vergleich</a:t>
            </a:r>
            <a:r>
              <a:rPr lang="en-US" dirty="0"/>
              <a:t> </a:t>
            </a:r>
            <a:r>
              <a:rPr lang="en-US" dirty="0" err="1"/>
              <a:t>ausserhalb</a:t>
            </a:r>
            <a:r>
              <a:rPr lang="en-US" dirty="0"/>
              <a:t> </a:t>
            </a:r>
            <a:r>
              <a:rPr lang="en-US" dirty="0" err="1"/>
              <a:t>einer</a:t>
            </a:r>
            <a:r>
              <a:rPr lang="en-US" dirty="0"/>
              <a:t> </a:t>
            </a:r>
            <a:r>
              <a:rPr lang="en-US" dirty="0" err="1"/>
              <a:t>Verbandsklage</a:t>
            </a:r>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32</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2. 	</a:t>
            </a:r>
            <a:r>
              <a:rPr lang="de-CH" b="1" dirty="0"/>
              <a:t>Kernpunkte der Revision (V)</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84143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92238" y="1449388"/>
            <a:ext cx="10556508" cy="4526612"/>
          </a:xfrm>
        </p:spPr>
        <p:txBody>
          <a:bodyPr/>
          <a:lstStyle/>
          <a:p>
            <a:pPr>
              <a:spcBef>
                <a:spcPts val="600"/>
              </a:spcBef>
            </a:pPr>
            <a:r>
              <a:rPr lang="de-CH" dirty="0"/>
              <a:t>Aufträge an Verwaltung:</a:t>
            </a:r>
            <a:br>
              <a:rPr lang="de-CH" dirty="0"/>
            </a:br>
            <a:r>
              <a:rPr lang="de-CH" dirty="0"/>
              <a:t>- «umfassende Informationen zu den wirtschaftlichen Auswirkungen […]»</a:t>
            </a:r>
            <a:br>
              <a:rPr lang="de-CH" dirty="0"/>
            </a:br>
            <a:r>
              <a:rPr lang="de-CH" dirty="0"/>
              <a:t>&gt; Regulierungsfolgenabschätzung (RFA)</a:t>
            </a:r>
            <a:br>
              <a:rPr lang="de-CH" dirty="0"/>
            </a:br>
            <a:br>
              <a:rPr lang="de-CH" dirty="0"/>
            </a:br>
            <a:r>
              <a:rPr lang="de-CH" dirty="0"/>
              <a:t>- «umfassender Rechtsvergleich zu Kollektivklagerechten in ausgewählten</a:t>
            </a:r>
            <a:br>
              <a:rPr lang="de-CH" dirty="0"/>
            </a:br>
            <a:r>
              <a:rPr lang="de-CH" dirty="0"/>
              <a:t>  EU-Staaten» </a:t>
            </a:r>
            <a:br>
              <a:rPr lang="de-CH" dirty="0"/>
            </a:br>
            <a:r>
              <a:rPr lang="de-CH" dirty="0"/>
              <a:t>&gt; rechtsvergleichende Studie</a:t>
            </a:r>
          </a:p>
          <a:p>
            <a:pPr marL="0" indent="0">
              <a:buNone/>
            </a:pPr>
            <a:endParaRPr lang="de-CH" dirty="0"/>
          </a:p>
          <a:p>
            <a:pPr marL="0" indent="0">
              <a:buNone/>
            </a:pPr>
            <a:r>
              <a:rPr lang="de-CH" dirty="0"/>
              <a:t>    - «weitere Prüfungsaufträge»</a:t>
            </a:r>
          </a:p>
          <a:p>
            <a:pPr marL="0" indent="0">
              <a:buNone/>
            </a:pPr>
            <a:endParaRPr lang="de-CH" dirty="0"/>
          </a:p>
          <a:p>
            <a:r>
              <a:rPr lang="de-CH" dirty="0"/>
              <a:t>Wiederaufnahme der Beratung in der RK-N am 3. Juli 2023:</a:t>
            </a:r>
            <a:br>
              <a:rPr lang="de-CH" dirty="0"/>
            </a:br>
            <a:r>
              <a:rPr lang="de-CH" dirty="0"/>
              <a:t>weitere parlamentarische Beratung offen/ungewiss</a:t>
            </a:r>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33</a:t>
            </a:fld>
            <a:endParaRPr lang="de-CH" dirty="0"/>
          </a:p>
        </p:txBody>
      </p:sp>
      <p:sp>
        <p:nvSpPr>
          <p:cNvPr id="5" name="Titel 4"/>
          <p:cNvSpPr>
            <a:spLocks noGrp="1"/>
          </p:cNvSpPr>
          <p:nvPr>
            <p:ph type="title" idx="4294967295"/>
          </p:nvPr>
        </p:nvSpPr>
        <p:spPr>
          <a:xfrm>
            <a:off x="1401183" y="308471"/>
            <a:ext cx="10312449" cy="900000"/>
          </a:xfrm>
        </p:spPr>
        <p:txBody>
          <a:bodyPr/>
          <a:lstStyle/>
          <a:p>
            <a:pPr defTabSz="446088">
              <a:tabLst>
                <a:tab pos="720725" algn="l"/>
              </a:tabLst>
            </a:pPr>
            <a:r>
              <a:rPr lang="de-CH" dirty="0"/>
              <a:t>3. 	</a:t>
            </a:r>
            <a:r>
              <a:rPr lang="de-CH" b="1" dirty="0"/>
              <a:t>Ausblick</a:t>
            </a:r>
            <a:br>
              <a:rPr lang="de-CH" b="1" dirty="0"/>
            </a:br>
            <a:r>
              <a:rPr lang="de-CH" dirty="0"/>
              <a:t>	</a:t>
            </a:r>
          </a:p>
        </p:txBody>
      </p:sp>
      <p:sp>
        <p:nvSpPr>
          <p:cNvPr id="6" name="Fußzeilenplatzhalter 3">
            <a:extLst>
              <a:ext uri="{FF2B5EF4-FFF2-40B4-BE49-F238E27FC236}">
                <a16:creationId xmlns:a16="http://schemas.microsoft.com/office/drawing/2014/main" id="{A7CE7C5D-174D-40F5-BAE8-4281CE26E56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99157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34</a:t>
            </a:fld>
            <a:endParaRPr lang="de-CH" dirty="0"/>
          </a:p>
        </p:txBody>
      </p:sp>
      <p:sp>
        <p:nvSpPr>
          <p:cNvPr id="7" name="Titel 5"/>
          <p:cNvSpPr txBox="1">
            <a:spLocks/>
          </p:cNvSpPr>
          <p:nvPr/>
        </p:nvSpPr>
        <p:spPr bwMode="auto">
          <a:xfrm>
            <a:off x="2341959" y="1333866"/>
            <a:ext cx="7558088" cy="2357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pPr algn="ctr"/>
            <a:r>
              <a:rPr lang="de-DE" sz="4000" kern="0" dirty="0">
                <a:solidFill>
                  <a:schemeClr val="tx1"/>
                </a:solidFill>
                <a:ea typeface="ＭＳ Ｐゴシック" pitchFamily="34" charset="-128"/>
              </a:rPr>
              <a:t>Ende </a:t>
            </a:r>
            <a:br>
              <a:rPr lang="de-DE" sz="3600" kern="0" dirty="0">
                <a:solidFill>
                  <a:schemeClr val="tx1"/>
                </a:solidFill>
                <a:ea typeface="ＭＳ Ｐゴシック" pitchFamily="34" charset="-128"/>
              </a:rPr>
            </a:br>
            <a:br>
              <a:rPr lang="de-DE" sz="3600" kern="0" dirty="0">
                <a:solidFill>
                  <a:schemeClr val="tx1"/>
                </a:solidFill>
                <a:ea typeface="ＭＳ Ｐゴシック" pitchFamily="34" charset="-128"/>
              </a:rPr>
            </a:br>
            <a:r>
              <a:rPr lang="de-DE" sz="4000" kern="0" dirty="0">
                <a:solidFill>
                  <a:schemeClr val="tx1"/>
                </a:solidFill>
                <a:ea typeface="ＭＳ Ｐゴシック" pitchFamily="34" charset="-128"/>
              </a:rPr>
              <a:t>Vielen Dank für Ihre Aufmerksamkeit</a:t>
            </a:r>
            <a:endParaRPr lang="de-DE" sz="4000" b="0" kern="0" dirty="0">
              <a:solidFill>
                <a:schemeClr val="tx1"/>
              </a:solidFill>
              <a:ea typeface="ＭＳ Ｐゴシック" pitchFamily="34" charset="-128"/>
            </a:endParaRPr>
          </a:p>
        </p:txBody>
      </p:sp>
      <p:pic>
        <p:nvPicPr>
          <p:cNvPr id="9" name="Bild 1"/>
          <p:cNvPicPr>
            <a:picLocks noChangeAspect="1"/>
          </p:cNvPicPr>
          <p:nvPr/>
        </p:nvPicPr>
        <p:blipFill>
          <a:blip r:embed="rId2"/>
          <a:stretch>
            <a:fillRect/>
          </a:stretch>
        </p:blipFill>
        <p:spPr>
          <a:xfrm rot="21446794">
            <a:off x="7967765" y="959582"/>
            <a:ext cx="1408405" cy="1408405"/>
          </a:xfrm>
          <a:prstGeom prst="rect">
            <a:avLst/>
          </a:prstGeom>
        </p:spPr>
      </p:pic>
      <p:sp>
        <p:nvSpPr>
          <p:cNvPr id="10" name="Untertitel"/>
          <p:cNvSpPr txBox="1">
            <a:spLocks noChangeArrowheads="1"/>
          </p:cNvSpPr>
          <p:nvPr/>
        </p:nvSpPr>
        <p:spPr bwMode="auto">
          <a:xfrm>
            <a:off x="2268934" y="3849321"/>
            <a:ext cx="7704137"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chemeClr val="bg2"/>
              </a:buClr>
              <a:buChar char="•"/>
              <a:defRPr sz="2100">
                <a:solidFill>
                  <a:schemeClr val="tx1"/>
                </a:solidFill>
                <a:latin typeface="+mn-lt"/>
              </a:defRPr>
            </a:lvl3pPr>
            <a:lvl4pPr marL="1600200" indent="-228600" algn="l" rtl="0" eaLnBrk="1" fontAlgn="base" hangingPunct="1">
              <a:spcBef>
                <a:spcPct val="20000"/>
              </a:spcBef>
              <a:spcAft>
                <a:spcPct val="0"/>
              </a:spcAft>
              <a:buClr>
                <a:schemeClr val="bg2"/>
              </a:buClr>
              <a:buChar char="•"/>
              <a:defRPr sz="2100">
                <a:solidFill>
                  <a:schemeClr val="tx1"/>
                </a:solidFill>
                <a:latin typeface="+mn-lt"/>
              </a:defRPr>
            </a:lvl4pPr>
            <a:lvl5pPr marL="2057400" indent="-228600" algn="l" rtl="0" eaLnBrk="1" fontAlgn="base" hangingPunct="1">
              <a:spcBef>
                <a:spcPct val="20000"/>
              </a:spcBef>
              <a:spcAft>
                <a:spcPct val="0"/>
              </a:spcAft>
              <a:buClr>
                <a:schemeClr val="bg2"/>
              </a:buClr>
              <a:buChar char="•"/>
              <a:defRPr sz="2100">
                <a:solidFill>
                  <a:schemeClr val="tx1"/>
                </a:solidFill>
                <a:latin typeface="+mn-lt"/>
              </a:defRPr>
            </a:lvl5pPr>
            <a:lvl6pPr marL="2514600" indent="-228600" algn="l" rtl="0" eaLnBrk="1" fontAlgn="base" hangingPunct="1">
              <a:spcBef>
                <a:spcPct val="20000"/>
              </a:spcBef>
              <a:spcAft>
                <a:spcPct val="0"/>
              </a:spcAft>
              <a:buClr>
                <a:schemeClr val="bg2"/>
              </a:buClr>
              <a:buChar char="•"/>
              <a:defRPr sz="2100">
                <a:solidFill>
                  <a:schemeClr val="tx1"/>
                </a:solidFill>
                <a:latin typeface="+mn-lt"/>
              </a:defRPr>
            </a:lvl6pPr>
            <a:lvl7pPr marL="2971800" indent="-228600" algn="l" rtl="0" eaLnBrk="1" fontAlgn="base" hangingPunct="1">
              <a:spcBef>
                <a:spcPct val="20000"/>
              </a:spcBef>
              <a:spcAft>
                <a:spcPct val="0"/>
              </a:spcAft>
              <a:buClr>
                <a:schemeClr val="bg2"/>
              </a:buClr>
              <a:buChar char="•"/>
              <a:defRPr sz="2100">
                <a:solidFill>
                  <a:schemeClr val="tx1"/>
                </a:solidFill>
                <a:latin typeface="+mn-lt"/>
              </a:defRPr>
            </a:lvl7pPr>
            <a:lvl8pPr marL="3429000" indent="-228600" algn="l" rtl="0" eaLnBrk="1" fontAlgn="base" hangingPunct="1">
              <a:spcBef>
                <a:spcPct val="20000"/>
              </a:spcBef>
              <a:spcAft>
                <a:spcPct val="0"/>
              </a:spcAft>
              <a:buClr>
                <a:schemeClr val="bg2"/>
              </a:buClr>
              <a:buChar char="•"/>
              <a:defRPr sz="2100">
                <a:solidFill>
                  <a:schemeClr val="tx1"/>
                </a:solidFill>
                <a:latin typeface="+mn-lt"/>
              </a:defRPr>
            </a:lvl8pPr>
            <a:lvl9pPr marL="3886200" indent="-228600" algn="l" rtl="0" eaLnBrk="1" fontAlgn="base" hangingPunct="1">
              <a:spcBef>
                <a:spcPct val="20000"/>
              </a:spcBef>
              <a:spcAft>
                <a:spcPct val="0"/>
              </a:spcAft>
              <a:buClr>
                <a:schemeClr val="bg2"/>
              </a:buClr>
              <a:buChar char="•"/>
              <a:defRPr sz="2100">
                <a:solidFill>
                  <a:schemeClr val="tx1"/>
                </a:solidFill>
                <a:latin typeface="+mn-lt"/>
              </a:defRPr>
            </a:lvl9pPr>
          </a:lstStyle>
          <a:p>
            <a:pPr marL="0" indent="0" algn="ctr">
              <a:buNone/>
            </a:pPr>
            <a:br>
              <a:rPr lang="de-CH" sz="2000" kern="0" dirty="0">
                <a:ea typeface="ＭＳ Ｐゴシック" pitchFamily="34" charset="-128"/>
              </a:rPr>
            </a:br>
            <a:r>
              <a:rPr lang="de-CH" kern="0" dirty="0">
                <a:ea typeface="ＭＳ Ｐゴシック" pitchFamily="34" charset="-128"/>
              </a:rPr>
              <a:t>Kontakt: philipp.weber@bj.admin.ch, Tel. +41 (0)58 465 32 09</a:t>
            </a:r>
          </a:p>
        </p:txBody>
      </p:sp>
      <p:sp>
        <p:nvSpPr>
          <p:cNvPr id="8" name="Fußzeilenplatzhalter 3">
            <a:extLst>
              <a:ext uri="{FF2B5EF4-FFF2-40B4-BE49-F238E27FC236}">
                <a16:creationId xmlns:a16="http://schemas.microsoft.com/office/drawing/2014/main" id="{52C3A77F-91B8-4F32-8B84-EBC7164BCBF1}"/>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144763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4</a:t>
            </a:fld>
            <a:endParaRPr lang="de-CH" dirty="0"/>
          </a:p>
        </p:txBody>
      </p:sp>
      <p:sp>
        <p:nvSpPr>
          <p:cNvPr id="5" name="Titel 4"/>
          <p:cNvSpPr>
            <a:spLocks noGrp="1"/>
          </p:cNvSpPr>
          <p:nvPr>
            <p:ph type="title" idx="4294967295"/>
          </p:nvPr>
        </p:nvSpPr>
        <p:spPr>
          <a:xfrm>
            <a:off x="1401183" y="308471"/>
            <a:ext cx="10312449" cy="900000"/>
          </a:xfrm>
        </p:spPr>
        <p:txBody>
          <a:bodyPr/>
          <a:lstStyle/>
          <a:p>
            <a:pPr>
              <a:tabLst>
                <a:tab pos="720725" algn="l"/>
              </a:tabLst>
            </a:pPr>
            <a:r>
              <a:rPr lang="de-CH" dirty="0"/>
              <a:t>1.	Übersicht (II)	</a:t>
            </a:r>
            <a:br>
              <a:rPr lang="de-CH" dirty="0"/>
            </a:br>
            <a:endParaRPr lang="de-CH" dirty="0"/>
          </a:p>
        </p:txBody>
      </p:sp>
      <p:sp>
        <p:nvSpPr>
          <p:cNvPr id="8" name="Richtungspfeil 5">
            <a:extLst>
              <a:ext uri="{FF2B5EF4-FFF2-40B4-BE49-F238E27FC236}">
                <a16:creationId xmlns:a16="http://schemas.microsoft.com/office/drawing/2014/main" id="{BCB4D4CB-7A24-4A8A-A2CF-C96471EB0771}"/>
              </a:ext>
            </a:extLst>
          </p:cNvPr>
          <p:cNvSpPr/>
          <p:nvPr/>
        </p:nvSpPr>
        <p:spPr>
          <a:xfrm>
            <a:off x="1508594" y="1851244"/>
            <a:ext cx="1440160" cy="56848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9" name="Textfeld 8">
            <a:extLst>
              <a:ext uri="{FF2B5EF4-FFF2-40B4-BE49-F238E27FC236}">
                <a16:creationId xmlns:a16="http://schemas.microsoft.com/office/drawing/2014/main" id="{D3899DA8-A46F-46EA-A1A3-9BCDC71B172C}"/>
              </a:ext>
            </a:extLst>
          </p:cNvPr>
          <p:cNvSpPr txBox="1"/>
          <p:nvPr/>
        </p:nvSpPr>
        <p:spPr>
          <a:xfrm>
            <a:off x="1508594" y="1855103"/>
            <a:ext cx="1296144" cy="584775"/>
          </a:xfrm>
          <a:prstGeom prst="rect">
            <a:avLst/>
          </a:prstGeom>
          <a:noFill/>
        </p:spPr>
        <p:txBody>
          <a:bodyPr wrap="square" rtlCol="0">
            <a:spAutoFit/>
          </a:bodyPr>
          <a:lstStyle/>
          <a:p>
            <a:r>
              <a:rPr lang="de-CH" sz="1600" dirty="0">
                <a:latin typeface="+mj-lt"/>
              </a:rPr>
              <a:t>Beratung RK-S</a:t>
            </a:r>
          </a:p>
        </p:txBody>
      </p:sp>
      <p:sp>
        <p:nvSpPr>
          <p:cNvPr id="10" name="Richtungspfeil 7">
            <a:extLst>
              <a:ext uri="{FF2B5EF4-FFF2-40B4-BE49-F238E27FC236}">
                <a16:creationId xmlns:a16="http://schemas.microsoft.com/office/drawing/2014/main" id="{B00F4DF7-1607-462B-876E-EE6FF9EB7BF4}"/>
              </a:ext>
            </a:extLst>
          </p:cNvPr>
          <p:cNvSpPr/>
          <p:nvPr/>
        </p:nvSpPr>
        <p:spPr>
          <a:xfrm>
            <a:off x="3040012" y="1851244"/>
            <a:ext cx="1509739" cy="58154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11" name="Textfeld 10">
            <a:extLst>
              <a:ext uri="{FF2B5EF4-FFF2-40B4-BE49-F238E27FC236}">
                <a16:creationId xmlns:a16="http://schemas.microsoft.com/office/drawing/2014/main" id="{845AB7D5-3CE9-4BF0-B721-93BAC0910D3C}"/>
              </a:ext>
            </a:extLst>
          </p:cNvPr>
          <p:cNvSpPr txBox="1"/>
          <p:nvPr/>
        </p:nvSpPr>
        <p:spPr>
          <a:xfrm>
            <a:off x="3040012" y="1975555"/>
            <a:ext cx="2016224" cy="338554"/>
          </a:xfrm>
          <a:prstGeom prst="rect">
            <a:avLst/>
          </a:prstGeom>
          <a:noFill/>
        </p:spPr>
        <p:txBody>
          <a:bodyPr wrap="square" rtlCol="0">
            <a:spAutoFit/>
          </a:bodyPr>
          <a:lstStyle/>
          <a:p>
            <a:r>
              <a:rPr lang="de-CH" sz="1600" dirty="0">
                <a:latin typeface="+mj-lt"/>
              </a:rPr>
              <a:t>Ständerat</a:t>
            </a:r>
          </a:p>
        </p:txBody>
      </p:sp>
      <p:sp>
        <p:nvSpPr>
          <p:cNvPr id="12" name="Textfeld 11">
            <a:extLst>
              <a:ext uri="{FF2B5EF4-FFF2-40B4-BE49-F238E27FC236}">
                <a16:creationId xmlns:a16="http://schemas.microsoft.com/office/drawing/2014/main" id="{FFEB13AB-C744-409E-98E2-DBE9B413E132}"/>
              </a:ext>
            </a:extLst>
          </p:cNvPr>
          <p:cNvSpPr txBox="1"/>
          <p:nvPr/>
        </p:nvSpPr>
        <p:spPr>
          <a:xfrm>
            <a:off x="1400250" y="2454293"/>
            <a:ext cx="1763864" cy="276999"/>
          </a:xfrm>
          <a:prstGeom prst="rect">
            <a:avLst/>
          </a:prstGeom>
          <a:noFill/>
        </p:spPr>
        <p:txBody>
          <a:bodyPr wrap="square" rtlCol="0">
            <a:spAutoFit/>
          </a:bodyPr>
          <a:lstStyle/>
          <a:p>
            <a:r>
              <a:rPr lang="de-CH" sz="1200" dirty="0">
                <a:solidFill>
                  <a:srgbClr val="FF0000"/>
                </a:solidFill>
                <a:latin typeface="+mj-lt"/>
              </a:rPr>
              <a:t>Okt. 2020 – April 2021</a:t>
            </a:r>
          </a:p>
        </p:txBody>
      </p:sp>
      <p:sp>
        <p:nvSpPr>
          <p:cNvPr id="13" name="Richtungspfeil 11">
            <a:extLst>
              <a:ext uri="{FF2B5EF4-FFF2-40B4-BE49-F238E27FC236}">
                <a16:creationId xmlns:a16="http://schemas.microsoft.com/office/drawing/2014/main" id="{EB5AD4B8-7B9B-4BED-AD3F-C838A97C3F7C}"/>
              </a:ext>
            </a:extLst>
          </p:cNvPr>
          <p:cNvSpPr/>
          <p:nvPr/>
        </p:nvSpPr>
        <p:spPr>
          <a:xfrm>
            <a:off x="4670009" y="1854785"/>
            <a:ext cx="1440160"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14" name="Textfeld 13">
            <a:extLst>
              <a:ext uri="{FF2B5EF4-FFF2-40B4-BE49-F238E27FC236}">
                <a16:creationId xmlns:a16="http://schemas.microsoft.com/office/drawing/2014/main" id="{B17173DE-2F62-420E-ADD2-B01FAB7CE46A}"/>
              </a:ext>
            </a:extLst>
          </p:cNvPr>
          <p:cNvSpPr txBox="1"/>
          <p:nvPr/>
        </p:nvSpPr>
        <p:spPr>
          <a:xfrm>
            <a:off x="4670009" y="1848011"/>
            <a:ext cx="1296144" cy="584775"/>
          </a:xfrm>
          <a:prstGeom prst="rect">
            <a:avLst/>
          </a:prstGeom>
          <a:noFill/>
        </p:spPr>
        <p:txBody>
          <a:bodyPr wrap="square" rtlCol="0">
            <a:spAutoFit/>
          </a:bodyPr>
          <a:lstStyle/>
          <a:p>
            <a:r>
              <a:rPr lang="de-CH" sz="1600" dirty="0">
                <a:latin typeface="+mj-lt"/>
              </a:rPr>
              <a:t>Beratung RK-N</a:t>
            </a:r>
          </a:p>
        </p:txBody>
      </p:sp>
      <p:sp>
        <p:nvSpPr>
          <p:cNvPr id="15" name="Richtungspfeil 13">
            <a:extLst>
              <a:ext uri="{FF2B5EF4-FFF2-40B4-BE49-F238E27FC236}">
                <a16:creationId xmlns:a16="http://schemas.microsoft.com/office/drawing/2014/main" id="{B4A42D8C-A6FD-4272-B099-DB1B1260FF85}"/>
              </a:ext>
            </a:extLst>
          </p:cNvPr>
          <p:cNvSpPr/>
          <p:nvPr/>
        </p:nvSpPr>
        <p:spPr>
          <a:xfrm>
            <a:off x="6201427" y="1854785"/>
            <a:ext cx="1509739"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16" name="Textfeld 15">
            <a:extLst>
              <a:ext uri="{FF2B5EF4-FFF2-40B4-BE49-F238E27FC236}">
                <a16:creationId xmlns:a16="http://schemas.microsoft.com/office/drawing/2014/main" id="{4B89D232-1F58-4EB9-8EB5-4DCFAA14AE89}"/>
              </a:ext>
            </a:extLst>
          </p:cNvPr>
          <p:cNvSpPr txBox="1"/>
          <p:nvPr/>
        </p:nvSpPr>
        <p:spPr>
          <a:xfrm>
            <a:off x="6201427" y="1989726"/>
            <a:ext cx="2016224" cy="338554"/>
          </a:xfrm>
          <a:prstGeom prst="rect">
            <a:avLst/>
          </a:prstGeom>
          <a:noFill/>
        </p:spPr>
        <p:txBody>
          <a:bodyPr wrap="square" rtlCol="0">
            <a:spAutoFit/>
          </a:bodyPr>
          <a:lstStyle/>
          <a:p>
            <a:r>
              <a:rPr lang="de-CH" sz="1600" dirty="0">
                <a:latin typeface="+mj-lt"/>
              </a:rPr>
              <a:t>Nationalrat</a:t>
            </a:r>
          </a:p>
        </p:txBody>
      </p:sp>
      <p:sp>
        <p:nvSpPr>
          <p:cNvPr id="17" name="Textfeld 16">
            <a:extLst>
              <a:ext uri="{FF2B5EF4-FFF2-40B4-BE49-F238E27FC236}">
                <a16:creationId xmlns:a16="http://schemas.microsoft.com/office/drawing/2014/main" id="{DBFC38BA-60ED-4887-BE10-913FBE5917C2}"/>
              </a:ext>
            </a:extLst>
          </p:cNvPr>
          <p:cNvSpPr txBox="1"/>
          <p:nvPr/>
        </p:nvSpPr>
        <p:spPr>
          <a:xfrm>
            <a:off x="2946919" y="2456478"/>
            <a:ext cx="1549675" cy="276999"/>
          </a:xfrm>
          <a:prstGeom prst="rect">
            <a:avLst/>
          </a:prstGeom>
          <a:noFill/>
        </p:spPr>
        <p:txBody>
          <a:bodyPr wrap="square" rtlCol="0">
            <a:spAutoFit/>
          </a:bodyPr>
          <a:lstStyle/>
          <a:p>
            <a:r>
              <a:rPr lang="de-CH" sz="1200" dirty="0">
                <a:solidFill>
                  <a:srgbClr val="FF0000"/>
                </a:solidFill>
                <a:latin typeface="+mj-lt"/>
              </a:rPr>
              <a:t>16. Juni 2021</a:t>
            </a:r>
          </a:p>
        </p:txBody>
      </p:sp>
      <p:sp>
        <p:nvSpPr>
          <p:cNvPr id="18" name="Textfeld 17">
            <a:extLst>
              <a:ext uri="{FF2B5EF4-FFF2-40B4-BE49-F238E27FC236}">
                <a16:creationId xmlns:a16="http://schemas.microsoft.com/office/drawing/2014/main" id="{483A021D-1481-4DCC-9681-A21F5A1A5FBB}"/>
              </a:ext>
            </a:extLst>
          </p:cNvPr>
          <p:cNvSpPr txBox="1"/>
          <p:nvPr/>
        </p:nvSpPr>
        <p:spPr>
          <a:xfrm>
            <a:off x="4568602" y="2454644"/>
            <a:ext cx="1698793" cy="461665"/>
          </a:xfrm>
          <a:prstGeom prst="rect">
            <a:avLst/>
          </a:prstGeom>
          <a:noFill/>
        </p:spPr>
        <p:txBody>
          <a:bodyPr wrap="square" rtlCol="0">
            <a:spAutoFit/>
          </a:bodyPr>
          <a:lstStyle/>
          <a:p>
            <a:r>
              <a:rPr lang="de-CH" sz="1200" dirty="0">
                <a:solidFill>
                  <a:srgbClr val="FF0000"/>
                </a:solidFill>
                <a:latin typeface="+mj-lt"/>
              </a:rPr>
              <a:t>Juni 2021 </a:t>
            </a:r>
            <a:r>
              <a:rPr lang="de-CH" sz="1200" dirty="0">
                <a:solidFill>
                  <a:srgbClr val="FF0000"/>
                </a:solidFill>
              </a:rPr>
              <a:t>– </a:t>
            </a:r>
            <a:r>
              <a:rPr lang="de-CH" sz="1200" dirty="0">
                <a:solidFill>
                  <a:srgbClr val="FF0000"/>
                </a:solidFill>
                <a:latin typeface="+mj-lt"/>
              </a:rPr>
              <a:t>April 2022</a:t>
            </a:r>
          </a:p>
          <a:p>
            <a:endParaRPr lang="de-CH" sz="1200" dirty="0">
              <a:solidFill>
                <a:srgbClr val="FF0000"/>
              </a:solidFill>
              <a:latin typeface="+mj-lt"/>
            </a:endParaRPr>
          </a:p>
        </p:txBody>
      </p:sp>
      <p:sp>
        <p:nvSpPr>
          <p:cNvPr id="19" name="Textfeld 18">
            <a:extLst>
              <a:ext uri="{FF2B5EF4-FFF2-40B4-BE49-F238E27FC236}">
                <a16:creationId xmlns:a16="http://schemas.microsoft.com/office/drawing/2014/main" id="{05A15387-6D5D-472A-9646-6BE2F30E9947}"/>
              </a:ext>
            </a:extLst>
          </p:cNvPr>
          <p:cNvSpPr txBox="1"/>
          <p:nvPr/>
        </p:nvSpPr>
        <p:spPr>
          <a:xfrm>
            <a:off x="6152778" y="2455268"/>
            <a:ext cx="1584176" cy="276999"/>
          </a:xfrm>
          <a:prstGeom prst="rect">
            <a:avLst/>
          </a:prstGeom>
          <a:noFill/>
        </p:spPr>
        <p:txBody>
          <a:bodyPr wrap="square" rtlCol="0">
            <a:spAutoFit/>
          </a:bodyPr>
          <a:lstStyle/>
          <a:p>
            <a:r>
              <a:rPr lang="de-CH" sz="1200" dirty="0">
                <a:solidFill>
                  <a:srgbClr val="FF0000"/>
                </a:solidFill>
                <a:latin typeface="+mj-lt"/>
              </a:rPr>
              <a:t>10. Mai 2022</a:t>
            </a:r>
          </a:p>
        </p:txBody>
      </p:sp>
      <p:sp>
        <p:nvSpPr>
          <p:cNvPr id="20" name="Gefaltete Ecke 18">
            <a:extLst>
              <a:ext uri="{FF2B5EF4-FFF2-40B4-BE49-F238E27FC236}">
                <a16:creationId xmlns:a16="http://schemas.microsoft.com/office/drawing/2014/main" id="{2D283BCB-801A-4891-960C-04F01673E78C}"/>
              </a:ext>
            </a:extLst>
          </p:cNvPr>
          <p:cNvSpPr/>
          <p:nvPr/>
        </p:nvSpPr>
        <p:spPr bwMode="auto">
          <a:xfrm>
            <a:off x="8349843" y="4418251"/>
            <a:ext cx="1661100" cy="1789104"/>
          </a:xfrm>
          <a:prstGeom prst="foldedCorner">
            <a:avLst/>
          </a:prstGeom>
          <a:noFill/>
          <a:ln w="19050" cap="flat" cmpd="sng" algn="ctr">
            <a:solidFill>
              <a:srgbClr val="FF0000"/>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imes" pitchFamily="18" charset="0"/>
            </a:endParaRPr>
          </a:p>
        </p:txBody>
      </p:sp>
      <p:sp>
        <p:nvSpPr>
          <p:cNvPr id="21" name="Textfeld 20">
            <a:extLst>
              <a:ext uri="{FF2B5EF4-FFF2-40B4-BE49-F238E27FC236}">
                <a16:creationId xmlns:a16="http://schemas.microsoft.com/office/drawing/2014/main" id="{F5536519-5921-43DB-B091-FB7F9D7E0414}"/>
              </a:ext>
            </a:extLst>
          </p:cNvPr>
          <p:cNvSpPr txBox="1"/>
          <p:nvPr/>
        </p:nvSpPr>
        <p:spPr>
          <a:xfrm>
            <a:off x="8407654" y="4692952"/>
            <a:ext cx="1577687" cy="1015663"/>
          </a:xfrm>
          <a:prstGeom prst="rect">
            <a:avLst/>
          </a:prstGeom>
          <a:noFill/>
        </p:spPr>
        <p:txBody>
          <a:bodyPr wrap="square" rtlCol="0">
            <a:spAutoFit/>
          </a:bodyPr>
          <a:lstStyle/>
          <a:p>
            <a:r>
              <a:rPr lang="de-CH" sz="2000" dirty="0">
                <a:solidFill>
                  <a:srgbClr val="ED181E"/>
                </a:solidFill>
                <a:latin typeface="+mj-lt"/>
              </a:rPr>
              <a:t>Inkrafttreten neues Recht</a:t>
            </a:r>
          </a:p>
        </p:txBody>
      </p:sp>
      <p:sp>
        <p:nvSpPr>
          <p:cNvPr id="22" name="Textfeld 21">
            <a:extLst>
              <a:ext uri="{FF2B5EF4-FFF2-40B4-BE49-F238E27FC236}">
                <a16:creationId xmlns:a16="http://schemas.microsoft.com/office/drawing/2014/main" id="{24AED07A-6158-4956-BD19-6C44A0369552}"/>
              </a:ext>
            </a:extLst>
          </p:cNvPr>
          <p:cNvSpPr txBox="1"/>
          <p:nvPr/>
        </p:nvSpPr>
        <p:spPr>
          <a:xfrm>
            <a:off x="8337515" y="5773278"/>
            <a:ext cx="1584176" cy="338554"/>
          </a:xfrm>
          <a:prstGeom prst="rect">
            <a:avLst/>
          </a:prstGeom>
          <a:noFill/>
        </p:spPr>
        <p:txBody>
          <a:bodyPr wrap="square" rtlCol="0">
            <a:spAutoFit/>
          </a:bodyPr>
          <a:lstStyle/>
          <a:p>
            <a:r>
              <a:rPr lang="de-CH" sz="1600" i="1" dirty="0">
                <a:solidFill>
                  <a:srgbClr val="FF0000"/>
                </a:solidFill>
                <a:latin typeface="+mj-lt"/>
              </a:rPr>
              <a:t> 2024/2025</a:t>
            </a:r>
          </a:p>
        </p:txBody>
      </p:sp>
      <p:sp>
        <p:nvSpPr>
          <p:cNvPr id="23" name="Rechteck 22">
            <a:extLst>
              <a:ext uri="{FF2B5EF4-FFF2-40B4-BE49-F238E27FC236}">
                <a16:creationId xmlns:a16="http://schemas.microsoft.com/office/drawing/2014/main" id="{39E25B47-54F8-4B7F-9D5C-4A14BCD0D357}"/>
              </a:ext>
            </a:extLst>
          </p:cNvPr>
          <p:cNvSpPr/>
          <p:nvPr/>
        </p:nvSpPr>
        <p:spPr bwMode="auto">
          <a:xfrm>
            <a:off x="1534275" y="5625355"/>
            <a:ext cx="2832036" cy="576065"/>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imes" pitchFamily="18" charset="0"/>
            </a:endParaRPr>
          </a:p>
        </p:txBody>
      </p:sp>
      <p:sp>
        <p:nvSpPr>
          <p:cNvPr id="24" name="Textfeld 23">
            <a:extLst>
              <a:ext uri="{FF2B5EF4-FFF2-40B4-BE49-F238E27FC236}">
                <a16:creationId xmlns:a16="http://schemas.microsoft.com/office/drawing/2014/main" id="{1770C55D-389C-4318-9B98-B62246E62F96}"/>
              </a:ext>
            </a:extLst>
          </p:cNvPr>
          <p:cNvSpPr txBox="1"/>
          <p:nvPr/>
        </p:nvSpPr>
        <p:spPr>
          <a:xfrm>
            <a:off x="1537687" y="5619449"/>
            <a:ext cx="2832036" cy="338554"/>
          </a:xfrm>
          <a:prstGeom prst="rect">
            <a:avLst/>
          </a:prstGeom>
          <a:noFill/>
        </p:spPr>
        <p:txBody>
          <a:bodyPr wrap="square" rtlCol="0">
            <a:spAutoFit/>
          </a:bodyPr>
          <a:lstStyle/>
          <a:p>
            <a:r>
              <a:rPr lang="de-CH" sz="1600" dirty="0">
                <a:solidFill>
                  <a:srgbClr val="002060"/>
                </a:solidFill>
                <a:latin typeface="+mj-lt"/>
              </a:rPr>
              <a:t>Schlussabstimmung</a:t>
            </a:r>
          </a:p>
        </p:txBody>
      </p:sp>
      <p:sp>
        <p:nvSpPr>
          <p:cNvPr id="25" name="Richtungspfeil 40">
            <a:extLst>
              <a:ext uri="{FF2B5EF4-FFF2-40B4-BE49-F238E27FC236}">
                <a16:creationId xmlns:a16="http://schemas.microsoft.com/office/drawing/2014/main" id="{63A3D03F-45FD-423D-A040-CD7FF38125DC}"/>
              </a:ext>
            </a:extLst>
          </p:cNvPr>
          <p:cNvSpPr/>
          <p:nvPr/>
        </p:nvSpPr>
        <p:spPr>
          <a:xfrm>
            <a:off x="1508594" y="2896008"/>
            <a:ext cx="1440160" cy="56848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26" name="Textfeld 25">
            <a:extLst>
              <a:ext uri="{FF2B5EF4-FFF2-40B4-BE49-F238E27FC236}">
                <a16:creationId xmlns:a16="http://schemas.microsoft.com/office/drawing/2014/main" id="{4BDAF315-DE71-4EC3-BAB3-3188BA8996EF}"/>
              </a:ext>
            </a:extLst>
          </p:cNvPr>
          <p:cNvSpPr txBox="1"/>
          <p:nvPr/>
        </p:nvSpPr>
        <p:spPr>
          <a:xfrm>
            <a:off x="1508594" y="2899867"/>
            <a:ext cx="1296144" cy="584775"/>
          </a:xfrm>
          <a:prstGeom prst="rect">
            <a:avLst/>
          </a:prstGeom>
          <a:noFill/>
        </p:spPr>
        <p:txBody>
          <a:bodyPr wrap="square" rtlCol="0">
            <a:spAutoFit/>
          </a:bodyPr>
          <a:lstStyle/>
          <a:p>
            <a:r>
              <a:rPr lang="de-CH" sz="1600" dirty="0">
                <a:latin typeface="+mj-lt"/>
              </a:rPr>
              <a:t>Beratung RK-S</a:t>
            </a:r>
          </a:p>
        </p:txBody>
      </p:sp>
      <p:sp>
        <p:nvSpPr>
          <p:cNvPr id="27" name="Richtungspfeil 42">
            <a:extLst>
              <a:ext uri="{FF2B5EF4-FFF2-40B4-BE49-F238E27FC236}">
                <a16:creationId xmlns:a16="http://schemas.microsoft.com/office/drawing/2014/main" id="{3EFCDD89-602C-4D21-AC0A-8AD91AA96298}"/>
              </a:ext>
            </a:extLst>
          </p:cNvPr>
          <p:cNvSpPr/>
          <p:nvPr/>
        </p:nvSpPr>
        <p:spPr>
          <a:xfrm>
            <a:off x="3040012" y="2896008"/>
            <a:ext cx="1509739" cy="58154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28" name="Textfeld 27">
            <a:extLst>
              <a:ext uri="{FF2B5EF4-FFF2-40B4-BE49-F238E27FC236}">
                <a16:creationId xmlns:a16="http://schemas.microsoft.com/office/drawing/2014/main" id="{CCD4C042-DA41-4B94-96E6-96498785736C}"/>
              </a:ext>
            </a:extLst>
          </p:cNvPr>
          <p:cNvSpPr txBox="1"/>
          <p:nvPr/>
        </p:nvSpPr>
        <p:spPr>
          <a:xfrm>
            <a:off x="3040012" y="3020319"/>
            <a:ext cx="2016224" cy="338554"/>
          </a:xfrm>
          <a:prstGeom prst="rect">
            <a:avLst/>
          </a:prstGeom>
          <a:noFill/>
        </p:spPr>
        <p:txBody>
          <a:bodyPr wrap="square" rtlCol="0">
            <a:spAutoFit/>
          </a:bodyPr>
          <a:lstStyle/>
          <a:p>
            <a:r>
              <a:rPr lang="de-CH" sz="1600" dirty="0">
                <a:latin typeface="+mj-lt"/>
              </a:rPr>
              <a:t>Ständerat</a:t>
            </a:r>
          </a:p>
        </p:txBody>
      </p:sp>
      <p:sp>
        <p:nvSpPr>
          <p:cNvPr id="29" name="Textfeld 28">
            <a:extLst>
              <a:ext uri="{FF2B5EF4-FFF2-40B4-BE49-F238E27FC236}">
                <a16:creationId xmlns:a16="http://schemas.microsoft.com/office/drawing/2014/main" id="{806D9E49-57A6-425C-B18D-14133FDACA82}"/>
              </a:ext>
            </a:extLst>
          </p:cNvPr>
          <p:cNvSpPr txBox="1"/>
          <p:nvPr/>
        </p:nvSpPr>
        <p:spPr>
          <a:xfrm>
            <a:off x="1400250" y="3499057"/>
            <a:ext cx="1763864" cy="276999"/>
          </a:xfrm>
          <a:prstGeom prst="rect">
            <a:avLst/>
          </a:prstGeom>
          <a:noFill/>
        </p:spPr>
        <p:txBody>
          <a:bodyPr wrap="square" rtlCol="0">
            <a:spAutoFit/>
          </a:bodyPr>
          <a:lstStyle/>
          <a:p>
            <a:r>
              <a:rPr lang="de-CH" sz="1200" dirty="0">
                <a:solidFill>
                  <a:srgbClr val="FF0000"/>
                </a:solidFill>
                <a:latin typeface="+mj-lt"/>
              </a:rPr>
              <a:t>30. Juni 2022</a:t>
            </a:r>
          </a:p>
        </p:txBody>
      </p:sp>
      <p:sp>
        <p:nvSpPr>
          <p:cNvPr id="30" name="Richtungspfeil 45">
            <a:extLst>
              <a:ext uri="{FF2B5EF4-FFF2-40B4-BE49-F238E27FC236}">
                <a16:creationId xmlns:a16="http://schemas.microsoft.com/office/drawing/2014/main" id="{22D32A74-0C8D-4E6A-A0D5-967D5481B289}"/>
              </a:ext>
            </a:extLst>
          </p:cNvPr>
          <p:cNvSpPr/>
          <p:nvPr/>
        </p:nvSpPr>
        <p:spPr>
          <a:xfrm>
            <a:off x="4670009" y="2899549"/>
            <a:ext cx="1440160"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31" name="Textfeld 30">
            <a:extLst>
              <a:ext uri="{FF2B5EF4-FFF2-40B4-BE49-F238E27FC236}">
                <a16:creationId xmlns:a16="http://schemas.microsoft.com/office/drawing/2014/main" id="{FA1B3DAF-BEF3-4634-AB6E-848782CF4DC3}"/>
              </a:ext>
            </a:extLst>
          </p:cNvPr>
          <p:cNvSpPr txBox="1"/>
          <p:nvPr/>
        </p:nvSpPr>
        <p:spPr>
          <a:xfrm>
            <a:off x="4670009" y="2892775"/>
            <a:ext cx="1296144" cy="584775"/>
          </a:xfrm>
          <a:prstGeom prst="rect">
            <a:avLst/>
          </a:prstGeom>
          <a:noFill/>
        </p:spPr>
        <p:txBody>
          <a:bodyPr wrap="square" rtlCol="0">
            <a:spAutoFit/>
          </a:bodyPr>
          <a:lstStyle/>
          <a:p>
            <a:r>
              <a:rPr lang="de-CH" sz="1600" dirty="0">
                <a:latin typeface="+mj-lt"/>
              </a:rPr>
              <a:t>Beratung RK-N</a:t>
            </a:r>
          </a:p>
        </p:txBody>
      </p:sp>
      <p:sp>
        <p:nvSpPr>
          <p:cNvPr id="33" name="Richtungspfeil 47">
            <a:extLst>
              <a:ext uri="{FF2B5EF4-FFF2-40B4-BE49-F238E27FC236}">
                <a16:creationId xmlns:a16="http://schemas.microsoft.com/office/drawing/2014/main" id="{13344264-5677-4348-BCDB-4E168B9DA28E}"/>
              </a:ext>
            </a:extLst>
          </p:cNvPr>
          <p:cNvSpPr/>
          <p:nvPr/>
        </p:nvSpPr>
        <p:spPr>
          <a:xfrm>
            <a:off x="6201427" y="2899549"/>
            <a:ext cx="1509739"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34" name="Textfeld 33">
            <a:extLst>
              <a:ext uri="{FF2B5EF4-FFF2-40B4-BE49-F238E27FC236}">
                <a16:creationId xmlns:a16="http://schemas.microsoft.com/office/drawing/2014/main" id="{A2AA6E19-ECB3-46C9-931D-B1ADF652C694}"/>
              </a:ext>
            </a:extLst>
          </p:cNvPr>
          <p:cNvSpPr txBox="1"/>
          <p:nvPr/>
        </p:nvSpPr>
        <p:spPr>
          <a:xfrm>
            <a:off x="2946919" y="3501242"/>
            <a:ext cx="1549675" cy="276999"/>
          </a:xfrm>
          <a:prstGeom prst="rect">
            <a:avLst/>
          </a:prstGeom>
          <a:noFill/>
        </p:spPr>
        <p:txBody>
          <a:bodyPr wrap="square" rtlCol="0">
            <a:spAutoFit/>
          </a:bodyPr>
          <a:lstStyle/>
          <a:p>
            <a:r>
              <a:rPr lang="de-CH" sz="1200" dirty="0">
                <a:solidFill>
                  <a:srgbClr val="FF0000"/>
                </a:solidFill>
                <a:latin typeface="+mj-lt"/>
              </a:rPr>
              <a:t>12. Sept. 2022</a:t>
            </a:r>
          </a:p>
        </p:txBody>
      </p:sp>
      <p:sp>
        <p:nvSpPr>
          <p:cNvPr id="35" name="Textfeld 34">
            <a:extLst>
              <a:ext uri="{FF2B5EF4-FFF2-40B4-BE49-F238E27FC236}">
                <a16:creationId xmlns:a16="http://schemas.microsoft.com/office/drawing/2014/main" id="{2B7202A7-A2DA-4DDE-A16C-FB402A24E7F1}"/>
              </a:ext>
            </a:extLst>
          </p:cNvPr>
          <p:cNvSpPr txBox="1"/>
          <p:nvPr/>
        </p:nvSpPr>
        <p:spPr>
          <a:xfrm>
            <a:off x="6483420" y="4252407"/>
            <a:ext cx="1698793" cy="461665"/>
          </a:xfrm>
          <a:prstGeom prst="rect">
            <a:avLst/>
          </a:prstGeom>
          <a:noFill/>
        </p:spPr>
        <p:txBody>
          <a:bodyPr wrap="square" rtlCol="0">
            <a:spAutoFit/>
          </a:bodyPr>
          <a:lstStyle/>
          <a:p>
            <a:r>
              <a:rPr lang="de-CH" sz="1200" dirty="0">
                <a:solidFill>
                  <a:srgbClr val="FF0000"/>
                </a:solidFill>
                <a:latin typeface="+mj-lt"/>
              </a:rPr>
              <a:t>11. Nov. 2022</a:t>
            </a:r>
            <a:endParaRPr lang="de-CH" sz="1200" dirty="0">
              <a:solidFill>
                <a:srgbClr val="FF0000"/>
              </a:solidFill>
            </a:endParaRPr>
          </a:p>
          <a:p>
            <a:endParaRPr lang="de-CH" sz="1200" dirty="0">
              <a:solidFill>
                <a:srgbClr val="FF0000"/>
              </a:solidFill>
              <a:latin typeface="+mj-lt"/>
            </a:endParaRPr>
          </a:p>
        </p:txBody>
      </p:sp>
      <p:sp>
        <p:nvSpPr>
          <p:cNvPr id="36" name="Textfeld 35">
            <a:extLst>
              <a:ext uri="{FF2B5EF4-FFF2-40B4-BE49-F238E27FC236}">
                <a16:creationId xmlns:a16="http://schemas.microsoft.com/office/drawing/2014/main" id="{3850920C-50B1-4448-84A8-5162AE79C5F0}"/>
              </a:ext>
            </a:extLst>
          </p:cNvPr>
          <p:cNvSpPr txBox="1"/>
          <p:nvPr/>
        </p:nvSpPr>
        <p:spPr>
          <a:xfrm>
            <a:off x="6152778" y="3500032"/>
            <a:ext cx="1876482" cy="276999"/>
          </a:xfrm>
          <a:prstGeom prst="rect">
            <a:avLst/>
          </a:prstGeom>
          <a:noFill/>
        </p:spPr>
        <p:txBody>
          <a:bodyPr wrap="square" rtlCol="0">
            <a:spAutoFit/>
          </a:bodyPr>
          <a:lstStyle/>
          <a:p>
            <a:r>
              <a:rPr lang="de-CH" sz="1200" dirty="0">
                <a:solidFill>
                  <a:srgbClr val="FF0000"/>
                </a:solidFill>
                <a:latin typeface="+mj-lt"/>
              </a:rPr>
              <a:t>12. Dezember 2022</a:t>
            </a:r>
          </a:p>
        </p:txBody>
      </p:sp>
      <p:sp>
        <p:nvSpPr>
          <p:cNvPr id="37" name="Textfeld 36">
            <a:extLst>
              <a:ext uri="{FF2B5EF4-FFF2-40B4-BE49-F238E27FC236}">
                <a16:creationId xmlns:a16="http://schemas.microsoft.com/office/drawing/2014/main" id="{2C9621E6-2737-4BAD-A3C4-7CAAB9EB90E2}"/>
              </a:ext>
            </a:extLst>
          </p:cNvPr>
          <p:cNvSpPr txBox="1"/>
          <p:nvPr/>
        </p:nvSpPr>
        <p:spPr>
          <a:xfrm>
            <a:off x="6201427" y="3029116"/>
            <a:ext cx="1175487" cy="338554"/>
          </a:xfrm>
          <a:prstGeom prst="rect">
            <a:avLst/>
          </a:prstGeom>
          <a:noFill/>
        </p:spPr>
        <p:txBody>
          <a:bodyPr wrap="square" rtlCol="0">
            <a:spAutoFit/>
          </a:bodyPr>
          <a:lstStyle/>
          <a:p>
            <a:r>
              <a:rPr lang="de-CH" sz="1600" dirty="0">
                <a:latin typeface="+mj-lt"/>
              </a:rPr>
              <a:t>Nationalrat</a:t>
            </a:r>
          </a:p>
        </p:txBody>
      </p:sp>
      <p:cxnSp>
        <p:nvCxnSpPr>
          <p:cNvPr id="38" name="Gewinkelter Verbinder 52">
            <a:extLst>
              <a:ext uri="{FF2B5EF4-FFF2-40B4-BE49-F238E27FC236}">
                <a16:creationId xmlns:a16="http://schemas.microsoft.com/office/drawing/2014/main" id="{7567BBC1-D957-4F6B-B763-AD92989C5303}"/>
              </a:ext>
            </a:extLst>
          </p:cNvPr>
          <p:cNvCxnSpPr>
            <a:cxnSpLocks/>
            <a:endCxn id="26" idx="1"/>
          </p:cNvCxnSpPr>
          <p:nvPr/>
        </p:nvCxnSpPr>
        <p:spPr bwMode="auto">
          <a:xfrm rot="10800000" flipV="1">
            <a:off x="1508594" y="2739775"/>
            <a:ext cx="6228360" cy="452480"/>
          </a:xfrm>
          <a:prstGeom prst="bentConnector3">
            <a:avLst>
              <a:gd name="adj1" fmla="val 103670"/>
            </a:avLst>
          </a:prstGeom>
          <a:solidFill>
            <a:schemeClr val="accent1"/>
          </a:solidFill>
          <a:ln w="12700" cap="flat" cmpd="sng" algn="ctr">
            <a:solidFill>
              <a:schemeClr val="tx1"/>
            </a:solidFill>
            <a:prstDash val="solid"/>
            <a:round/>
            <a:headEnd type="none" w="med" len="med"/>
            <a:tailEnd type="triangle"/>
          </a:ln>
          <a:effectLst/>
        </p:spPr>
      </p:cxnSp>
      <p:cxnSp>
        <p:nvCxnSpPr>
          <p:cNvPr id="39" name="Gewinkelter Verbinder 64">
            <a:extLst>
              <a:ext uri="{FF2B5EF4-FFF2-40B4-BE49-F238E27FC236}">
                <a16:creationId xmlns:a16="http://schemas.microsoft.com/office/drawing/2014/main" id="{D07E4DE2-DA76-4D2A-9039-6374D693D339}"/>
              </a:ext>
            </a:extLst>
          </p:cNvPr>
          <p:cNvCxnSpPr/>
          <p:nvPr/>
        </p:nvCxnSpPr>
        <p:spPr bwMode="auto">
          <a:xfrm rot="10800000" flipV="1">
            <a:off x="1508594" y="3819895"/>
            <a:ext cx="6300368" cy="366547"/>
          </a:xfrm>
          <a:prstGeom prst="bentConnector3">
            <a:avLst>
              <a:gd name="adj1" fmla="val 103628"/>
            </a:avLst>
          </a:prstGeom>
          <a:solidFill>
            <a:schemeClr val="accent1"/>
          </a:solidFill>
          <a:ln w="12700" cap="flat" cmpd="sng" algn="ctr">
            <a:solidFill>
              <a:schemeClr val="tx1"/>
            </a:solidFill>
            <a:prstDash val="solid"/>
            <a:round/>
            <a:headEnd type="none" w="med" len="med"/>
            <a:tailEnd type="triangle"/>
          </a:ln>
          <a:effectLst/>
        </p:spPr>
      </p:cxnSp>
      <p:sp>
        <p:nvSpPr>
          <p:cNvPr id="40" name="Richtungspfeil 40">
            <a:extLst>
              <a:ext uri="{FF2B5EF4-FFF2-40B4-BE49-F238E27FC236}">
                <a16:creationId xmlns:a16="http://schemas.microsoft.com/office/drawing/2014/main" id="{A8F59493-119E-4060-8095-D8792AED6088}"/>
              </a:ext>
            </a:extLst>
          </p:cNvPr>
          <p:cNvSpPr/>
          <p:nvPr/>
        </p:nvSpPr>
        <p:spPr>
          <a:xfrm>
            <a:off x="1527644" y="3981858"/>
            <a:ext cx="1440160" cy="56848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41" name="Textfeld 40">
            <a:extLst>
              <a:ext uri="{FF2B5EF4-FFF2-40B4-BE49-F238E27FC236}">
                <a16:creationId xmlns:a16="http://schemas.microsoft.com/office/drawing/2014/main" id="{E7D3BEC0-07CB-4314-A245-1FE22A4C0AF0}"/>
              </a:ext>
            </a:extLst>
          </p:cNvPr>
          <p:cNvSpPr txBox="1"/>
          <p:nvPr/>
        </p:nvSpPr>
        <p:spPr>
          <a:xfrm>
            <a:off x="1527644" y="3985717"/>
            <a:ext cx="1296144" cy="584775"/>
          </a:xfrm>
          <a:prstGeom prst="rect">
            <a:avLst/>
          </a:prstGeom>
          <a:noFill/>
        </p:spPr>
        <p:txBody>
          <a:bodyPr wrap="square" rtlCol="0">
            <a:spAutoFit/>
          </a:bodyPr>
          <a:lstStyle/>
          <a:p>
            <a:r>
              <a:rPr lang="de-CH" sz="1600" dirty="0">
                <a:solidFill>
                  <a:srgbClr val="002060"/>
                </a:solidFill>
                <a:latin typeface="+mj-lt"/>
              </a:rPr>
              <a:t>Beratung RK-S</a:t>
            </a:r>
          </a:p>
        </p:txBody>
      </p:sp>
      <p:sp>
        <p:nvSpPr>
          <p:cNvPr id="42" name="Richtungspfeil 42">
            <a:extLst>
              <a:ext uri="{FF2B5EF4-FFF2-40B4-BE49-F238E27FC236}">
                <a16:creationId xmlns:a16="http://schemas.microsoft.com/office/drawing/2014/main" id="{53B79DF0-E666-4B14-BE6A-75D71C131B3A}"/>
              </a:ext>
            </a:extLst>
          </p:cNvPr>
          <p:cNvSpPr/>
          <p:nvPr/>
        </p:nvSpPr>
        <p:spPr>
          <a:xfrm>
            <a:off x="3059062" y="3981858"/>
            <a:ext cx="1509739" cy="581542"/>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43" name="Textfeld 42">
            <a:extLst>
              <a:ext uri="{FF2B5EF4-FFF2-40B4-BE49-F238E27FC236}">
                <a16:creationId xmlns:a16="http://schemas.microsoft.com/office/drawing/2014/main" id="{9DA26837-A67C-441F-B602-068276D3FF36}"/>
              </a:ext>
            </a:extLst>
          </p:cNvPr>
          <p:cNvSpPr txBox="1"/>
          <p:nvPr/>
        </p:nvSpPr>
        <p:spPr>
          <a:xfrm>
            <a:off x="3059062" y="4106169"/>
            <a:ext cx="2016224" cy="338554"/>
          </a:xfrm>
          <a:prstGeom prst="rect">
            <a:avLst/>
          </a:prstGeom>
          <a:noFill/>
        </p:spPr>
        <p:txBody>
          <a:bodyPr wrap="square" rtlCol="0">
            <a:spAutoFit/>
          </a:bodyPr>
          <a:lstStyle/>
          <a:p>
            <a:r>
              <a:rPr lang="de-CH" sz="1600" dirty="0">
                <a:solidFill>
                  <a:srgbClr val="002060"/>
                </a:solidFill>
                <a:latin typeface="+mj-lt"/>
              </a:rPr>
              <a:t>Ständerat</a:t>
            </a:r>
          </a:p>
        </p:txBody>
      </p:sp>
      <p:sp>
        <p:nvSpPr>
          <p:cNvPr id="44" name="Textfeld 43">
            <a:extLst>
              <a:ext uri="{FF2B5EF4-FFF2-40B4-BE49-F238E27FC236}">
                <a16:creationId xmlns:a16="http://schemas.microsoft.com/office/drawing/2014/main" id="{9806E18C-7F19-49BE-8BD9-7007D22C8593}"/>
              </a:ext>
            </a:extLst>
          </p:cNvPr>
          <p:cNvSpPr txBox="1"/>
          <p:nvPr/>
        </p:nvSpPr>
        <p:spPr>
          <a:xfrm>
            <a:off x="1419300" y="4584907"/>
            <a:ext cx="1763864" cy="276999"/>
          </a:xfrm>
          <a:prstGeom prst="rect">
            <a:avLst/>
          </a:prstGeom>
          <a:noFill/>
        </p:spPr>
        <p:txBody>
          <a:bodyPr wrap="square" rtlCol="0">
            <a:spAutoFit/>
          </a:bodyPr>
          <a:lstStyle/>
          <a:p>
            <a:r>
              <a:rPr lang="de-CH" sz="1200" dirty="0">
                <a:solidFill>
                  <a:srgbClr val="FF0000"/>
                </a:solidFill>
                <a:latin typeface="+mj-lt"/>
              </a:rPr>
              <a:t>27. Januar 2023</a:t>
            </a:r>
          </a:p>
        </p:txBody>
      </p:sp>
      <p:sp>
        <p:nvSpPr>
          <p:cNvPr id="45" name="Richtungspfeil 45">
            <a:extLst>
              <a:ext uri="{FF2B5EF4-FFF2-40B4-BE49-F238E27FC236}">
                <a16:creationId xmlns:a16="http://schemas.microsoft.com/office/drawing/2014/main" id="{505AA136-0CF0-40C7-A433-21AED3673A0B}"/>
              </a:ext>
            </a:extLst>
          </p:cNvPr>
          <p:cNvSpPr/>
          <p:nvPr/>
        </p:nvSpPr>
        <p:spPr>
          <a:xfrm>
            <a:off x="4689059" y="3985399"/>
            <a:ext cx="1440160"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46" name="Textfeld 45">
            <a:extLst>
              <a:ext uri="{FF2B5EF4-FFF2-40B4-BE49-F238E27FC236}">
                <a16:creationId xmlns:a16="http://schemas.microsoft.com/office/drawing/2014/main" id="{B7E2878C-D843-44BA-BC65-9938A704BECC}"/>
              </a:ext>
            </a:extLst>
          </p:cNvPr>
          <p:cNvSpPr txBox="1"/>
          <p:nvPr/>
        </p:nvSpPr>
        <p:spPr>
          <a:xfrm>
            <a:off x="4689059" y="3978625"/>
            <a:ext cx="1296144" cy="584775"/>
          </a:xfrm>
          <a:prstGeom prst="rect">
            <a:avLst/>
          </a:prstGeom>
          <a:noFill/>
        </p:spPr>
        <p:txBody>
          <a:bodyPr wrap="square" rtlCol="0">
            <a:spAutoFit/>
          </a:bodyPr>
          <a:lstStyle/>
          <a:p>
            <a:r>
              <a:rPr lang="de-CH" sz="1600" dirty="0">
                <a:solidFill>
                  <a:srgbClr val="002060"/>
                </a:solidFill>
                <a:latin typeface="+mj-lt"/>
              </a:rPr>
              <a:t>Beratung RK-N</a:t>
            </a:r>
          </a:p>
        </p:txBody>
      </p:sp>
      <p:sp>
        <p:nvSpPr>
          <p:cNvPr id="47" name="Richtungspfeil 47">
            <a:extLst>
              <a:ext uri="{FF2B5EF4-FFF2-40B4-BE49-F238E27FC236}">
                <a16:creationId xmlns:a16="http://schemas.microsoft.com/office/drawing/2014/main" id="{47FB9664-9B07-467D-8AE6-34F3602A452C}"/>
              </a:ext>
            </a:extLst>
          </p:cNvPr>
          <p:cNvSpPr/>
          <p:nvPr/>
        </p:nvSpPr>
        <p:spPr>
          <a:xfrm>
            <a:off x="6220477" y="3985399"/>
            <a:ext cx="1509739" cy="585093"/>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48" name="Textfeld 47">
            <a:extLst>
              <a:ext uri="{FF2B5EF4-FFF2-40B4-BE49-F238E27FC236}">
                <a16:creationId xmlns:a16="http://schemas.microsoft.com/office/drawing/2014/main" id="{E1749884-7203-4DD8-9ED0-A34CC0F2D0EF}"/>
              </a:ext>
            </a:extLst>
          </p:cNvPr>
          <p:cNvSpPr txBox="1"/>
          <p:nvPr/>
        </p:nvSpPr>
        <p:spPr>
          <a:xfrm>
            <a:off x="2965969" y="4587092"/>
            <a:ext cx="1549675" cy="276999"/>
          </a:xfrm>
          <a:prstGeom prst="rect">
            <a:avLst/>
          </a:prstGeom>
          <a:noFill/>
        </p:spPr>
        <p:txBody>
          <a:bodyPr wrap="square" rtlCol="0">
            <a:spAutoFit/>
          </a:bodyPr>
          <a:lstStyle/>
          <a:p>
            <a:r>
              <a:rPr lang="de-CH" sz="1200" dirty="0">
                <a:solidFill>
                  <a:srgbClr val="FF0000"/>
                </a:solidFill>
                <a:latin typeface="+mj-lt"/>
              </a:rPr>
              <a:t>27. Februar 2023</a:t>
            </a:r>
          </a:p>
        </p:txBody>
      </p:sp>
      <p:sp>
        <p:nvSpPr>
          <p:cNvPr id="49" name="Textfeld 48">
            <a:extLst>
              <a:ext uri="{FF2B5EF4-FFF2-40B4-BE49-F238E27FC236}">
                <a16:creationId xmlns:a16="http://schemas.microsoft.com/office/drawing/2014/main" id="{B757AA59-B7A7-4EF8-8459-AF78535006CC}"/>
              </a:ext>
            </a:extLst>
          </p:cNvPr>
          <p:cNvSpPr txBox="1"/>
          <p:nvPr/>
        </p:nvSpPr>
        <p:spPr>
          <a:xfrm>
            <a:off x="4618149" y="4588096"/>
            <a:ext cx="1698793" cy="461665"/>
          </a:xfrm>
          <a:prstGeom prst="rect">
            <a:avLst/>
          </a:prstGeom>
          <a:noFill/>
        </p:spPr>
        <p:txBody>
          <a:bodyPr wrap="square" rtlCol="0">
            <a:spAutoFit/>
          </a:bodyPr>
          <a:lstStyle/>
          <a:p>
            <a:r>
              <a:rPr lang="de-CH" sz="1200" dirty="0">
                <a:solidFill>
                  <a:srgbClr val="FF0000"/>
                </a:solidFill>
                <a:latin typeface="+mj-lt"/>
              </a:rPr>
              <a:t>02. März 2023</a:t>
            </a:r>
            <a:endParaRPr lang="de-CH" sz="1200" dirty="0">
              <a:solidFill>
                <a:srgbClr val="FF0000"/>
              </a:solidFill>
            </a:endParaRPr>
          </a:p>
          <a:p>
            <a:endParaRPr lang="de-CH" sz="1200" dirty="0">
              <a:solidFill>
                <a:srgbClr val="FF0000"/>
              </a:solidFill>
              <a:latin typeface="+mj-lt"/>
            </a:endParaRPr>
          </a:p>
        </p:txBody>
      </p:sp>
      <p:sp>
        <p:nvSpPr>
          <p:cNvPr id="50" name="Textfeld 49">
            <a:extLst>
              <a:ext uri="{FF2B5EF4-FFF2-40B4-BE49-F238E27FC236}">
                <a16:creationId xmlns:a16="http://schemas.microsoft.com/office/drawing/2014/main" id="{4F7C4C58-9479-45CC-A9E7-66ECCA388B2C}"/>
              </a:ext>
            </a:extLst>
          </p:cNvPr>
          <p:cNvSpPr txBox="1"/>
          <p:nvPr/>
        </p:nvSpPr>
        <p:spPr>
          <a:xfrm>
            <a:off x="6220477" y="4114966"/>
            <a:ext cx="1175487" cy="338554"/>
          </a:xfrm>
          <a:prstGeom prst="rect">
            <a:avLst/>
          </a:prstGeom>
          <a:noFill/>
        </p:spPr>
        <p:txBody>
          <a:bodyPr wrap="square" rtlCol="0">
            <a:spAutoFit/>
          </a:bodyPr>
          <a:lstStyle/>
          <a:p>
            <a:r>
              <a:rPr lang="de-CH" sz="1600" dirty="0">
                <a:solidFill>
                  <a:srgbClr val="002060"/>
                </a:solidFill>
                <a:latin typeface="+mj-lt"/>
              </a:rPr>
              <a:t>Nationalrat</a:t>
            </a:r>
          </a:p>
        </p:txBody>
      </p:sp>
      <p:cxnSp>
        <p:nvCxnSpPr>
          <p:cNvPr id="51" name="Gewinkelter Verbinder 64">
            <a:extLst>
              <a:ext uri="{FF2B5EF4-FFF2-40B4-BE49-F238E27FC236}">
                <a16:creationId xmlns:a16="http://schemas.microsoft.com/office/drawing/2014/main" id="{A696B63C-28DF-494F-B32B-B0C762D26EDE}"/>
              </a:ext>
            </a:extLst>
          </p:cNvPr>
          <p:cNvCxnSpPr/>
          <p:nvPr/>
        </p:nvCxnSpPr>
        <p:spPr bwMode="auto">
          <a:xfrm rot="10800000" flipV="1">
            <a:off x="1527644" y="4905745"/>
            <a:ext cx="6300368" cy="366547"/>
          </a:xfrm>
          <a:prstGeom prst="bentConnector3">
            <a:avLst>
              <a:gd name="adj1" fmla="val 103628"/>
            </a:avLst>
          </a:prstGeom>
          <a:solidFill>
            <a:schemeClr val="accent1"/>
          </a:solidFill>
          <a:ln w="12700" cap="flat" cmpd="sng" algn="ctr">
            <a:solidFill>
              <a:schemeClr val="tx1"/>
            </a:solidFill>
            <a:prstDash val="solid"/>
            <a:round/>
            <a:headEnd type="none" w="med" len="med"/>
            <a:tailEnd type="triangle"/>
          </a:ln>
          <a:effectLst/>
        </p:spPr>
      </p:cxnSp>
      <p:sp>
        <p:nvSpPr>
          <p:cNvPr id="52" name="Textfeld 51">
            <a:extLst>
              <a:ext uri="{FF2B5EF4-FFF2-40B4-BE49-F238E27FC236}">
                <a16:creationId xmlns:a16="http://schemas.microsoft.com/office/drawing/2014/main" id="{E3BF15AD-77B7-4222-8E59-7020A14A8831}"/>
              </a:ext>
            </a:extLst>
          </p:cNvPr>
          <p:cNvSpPr txBox="1"/>
          <p:nvPr/>
        </p:nvSpPr>
        <p:spPr>
          <a:xfrm>
            <a:off x="6152778" y="4606597"/>
            <a:ext cx="1698793" cy="461665"/>
          </a:xfrm>
          <a:prstGeom prst="rect">
            <a:avLst/>
          </a:prstGeom>
          <a:noFill/>
        </p:spPr>
        <p:txBody>
          <a:bodyPr wrap="square" rtlCol="0">
            <a:spAutoFit/>
          </a:bodyPr>
          <a:lstStyle/>
          <a:p>
            <a:r>
              <a:rPr lang="de-CH" sz="1200" dirty="0">
                <a:solidFill>
                  <a:srgbClr val="FF0000"/>
                </a:solidFill>
                <a:latin typeface="+mj-lt"/>
              </a:rPr>
              <a:t>06. März 2023</a:t>
            </a:r>
            <a:endParaRPr lang="de-CH" sz="1200" dirty="0">
              <a:solidFill>
                <a:srgbClr val="FF0000"/>
              </a:solidFill>
            </a:endParaRPr>
          </a:p>
          <a:p>
            <a:endParaRPr lang="de-CH" sz="1200" dirty="0">
              <a:solidFill>
                <a:srgbClr val="FF0000"/>
              </a:solidFill>
              <a:latin typeface="+mj-lt"/>
            </a:endParaRPr>
          </a:p>
        </p:txBody>
      </p:sp>
      <p:sp>
        <p:nvSpPr>
          <p:cNvPr id="53" name="Richtungspfeil 47">
            <a:extLst>
              <a:ext uri="{FF2B5EF4-FFF2-40B4-BE49-F238E27FC236}">
                <a16:creationId xmlns:a16="http://schemas.microsoft.com/office/drawing/2014/main" id="{C9CCF1A0-E241-42E2-AB49-CF60D25B533F}"/>
              </a:ext>
            </a:extLst>
          </p:cNvPr>
          <p:cNvSpPr/>
          <p:nvPr/>
        </p:nvSpPr>
        <p:spPr>
          <a:xfrm>
            <a:off x="1531427" y="5008715"/>
            <a:ext cx="3018323" cy="394356"/>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54" name="Textfeld 53">
            <a:extLst>
              <a:ext uri="{FF2B5EF4-FFF2-40B4-BE49-F238E27FC236}">
                <a16:creationId xmlns:a16="http://schemas.microsoft.com/office/drawing/2014/main" id="{2E42AECA-02A8-474E-9186-A81503EB892D}"/>
              </a:ext>
            </a:extLst>
          </p:cNvPr>
          <p:cNvSpPr txBox="1"/>
          <p:nvPr/>
        </p:nvSpPr>
        <p:spPr>
          <a:xfrm>
            <a:off x="1518018" y="5063579"/>
            <a:ext cx="2141532" cy="338554"/>
          </a:xfrm>
          <a:prstGeom prst="rect">
            <a:avLst/>
          </a:prstGeom>
          <a:noFill/>
        </p:spPr>
        <p:txBody>
          <a:bodyPr wrap="square" rtlCol="0">
            <a:spAutoFit/>
          </a:bodyPr>
          <a:lstStyle/>
          <a:p>
            <a:r>
              <a:rPr lang="de-CH" sz="1600" dirty="0">
                <a:solidFill>
                  <a:srgbClr val="002060"/>
                </a:solidFill>
                <a:latin typeface="+mj-lt"/>
              </a:rPr>
              <a:t>Einigungskonferenz</a:t>
            </a:r>
          </a:p>
        </p:txBody>
      </p:sp>
      <p:sp>
        <p:nvSpPr>
          <p:cNvPr id="55" name="Textfeld 54">
            <a:extLst>
              <a:ext uri="{FF2B5EF4-FFF2-40B4-BE49-F238E27FC236}">
                <a16:creationId xmlns:a16="http://schemas.microsoft.com/office/drawing/2014/main" id="{7FCE7E1C-505D-4ED5-A9A8-3A1FEF55AF30}"/>
              </a:ext>
            </a:extLst>
          </p:cNvPr>
          <p:cNvSpPr txBox="1"/>
          <p:nvPr/>
        </p:nvSpPr>
        <p:spPr>
          <a:xfrm>
            <a:off x="3328647" y="5136577"/>
            <a:ext cx="2832037" cy="461665"/>
          </a:xfrm>
          <a:prstGeom prst="rect">
            <a:avLst/>
          </a:prstGeom>
          <a:noFill/>
        </p:spPr>
        <p:txBody>
          <a:bodyPr wrap="square" rtlCol="0">
            <a:spAutoFit/>
          </a:bodyPr>
          <a:lstStyle/>
          <a:p>
            <a:r>
              <a:rPr lang="de-CH" sz="1200" dirty="0">
                <a:solidFill>
                  <a:srgbClr val="FF0000"/>
                </a:solidFill>
                <a:latin typeface="+mj-lt"/>
              </a:rPr>
              <a:t>14. März 2023</a:t>
            </a:r>
            <a:endParaRPr lang="de-CH" sz="1200" dirty="0">
              <a:solidFill>
                <a:srgbClr val="FF0000"/>
              </a:solidFill>
            </a:endParaRPr>
          </a:p>
          <a:p>
            <a:endParaRPr lang="de-CH" sz="1200" dirty="0">
              <a:solidFill>
                <a:srgbClr val="FF0000"/>
              </a:solidFill>
              <a:latin typeface="+mj-lt"/>
            </a:endParaRPr>
          </a:p>
        </p:txBody>
      </p:sp>
      <p:sp>
        <p:nvSpPr>
          <p:cNvPr id="56" name="Textfeld 55">
            <a:extLst>
              <a:ext uri="{FF2B5EF4-FFF2-40B4-BE49-F238E27FC236}">
                <a16:creationId xmlns:a16="http://schemas.microsoft.com/office/drawing/2014/main" id="{AE0C96AA-9DD9-4861-9F02-31C1702CCFCB}"/>
              </a:ext>
            </a:extLst>
          </p:cNvPr>
          <p:cNvSpPr txBox="1"/>
          <p:nvPr/>
        </p:nvSpPr>
        <p:spPr>
          <a:xfrm>
            <a:off x="3210333" y="5916924"/>
            <a:ext cx="1344011" cy="461665"/>
          </a:xfrm>
          <a:prstGeom prst="rect">
            <a:avLst/>
          </a:prstGeom>
          <a:noFill/>
        </p:spPr>
        <p:txBody>
          <a:bodyPr wrap="square" rtlCol="0">
            <a:spAutoFit/>
          </a:bodyPr>
          <a:lstStyle/>
          <a:p>
            <a:r>
              <a:rPr lang="de-CH" sz="1200" dirty="0">
                <a:solidFill>
                  <a:srgbClr val="FF0000"/>
                </a:solidFill>
                <a:latin typeface="+mj-lt"/>
              </a:rPr>
              <a:t>17. März 2023</a:t>
            </a:r>
            <a:endParaRPr lang="de-CH" sz="1200" dirty="0">
              <a:solidFill>
                <a:srgbClr val="FF0000"/>
              </a:solidFill>
            </a:endParaRPr>
          </a:p>
          <a:p>
            <a:endParaRPr lang="de-CH" sz="1200" dirty="0">
              <a:solidFill>
                <a:srgbClr val="FF0000"/>
              </a:solidFill>
              <a:latin typeface="+mj-lt"/>
            </a:endParaRPr>
          </a:p>
        </p:txBody>
      </p:sp>
      <p:cxnSp>
        <p:nvCxnSpPr>
          <p:cNvPr id="57" name="Gerade Verbindung mit Pfeil 56">
            <a:extLst>
              <a:ext uri="{FF2B5EF4-FFF2-40B4-BE49-F238E27FC236}">
                <a16:creationId xmlns:a16="http://schemas.microsoft.com/office/drawing/2014/main" id="{489E1AAE-0E9D-4040-B44E-EC9567BA90AF}"/>
              </a:ext>
            </a:extLst>
          </p:cNvPr>
          <p:cNvCxnSpPr>
            <a:cxnSpLocks/>
          </p:cNvCxnSpPr>
          <p:nvPr/>
        </p:nvCxnSpPr>
        <p:spPr bwMode="auto">
          <a:xfrm>
            <a:off x="4670009" y="5924471"/>
            <a:ext cx="3169234"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58" name="Gewinkelter Verbinder 64">
            <a:extLst>
              <a:ext uri="{FF2B5EF4-FFF2-40B4-BE49-F238E27FC236}">
                <a16:creationId xmlns:a16="http://schemas.microsoft.com/office/drawing/2014/main" id="{771F8260-91BF-4ACA-984F-3F8178520655}"/>
              </a:ext>
            </a:extLst>
          </p:cNvPr>
          <p:cNvCxnSpPr/>
          <p:nvPr/>
        </p:nvCxnSpPr>
        <p:spPr bwMode="auto">
          <a:xfrm rot="10800000" flipV="1">
            <a:off x="1538875" y="5557923"/>
            <a:ext cx="6300368" cy="366547"/>
          </a:xfrm>
          <a:prstGeom prst="bentConnector3">
            <a:avLst>
              <a:gd name="adj1" fmla="val 103628"/>
            </a:avLst>
          </a:prstGeom>
          <a:solidFill>
            <a:schemeClr val="accent1"/>
          </a:solidFill>
          <a:ln w="12700" cap="flat" cmpd="sng" algn="ctr">
            <a:solidFill>
              <a:schemeClr val="tx1"/>
            </a:solidFill>
            <a:prstDash val="solid"/>
            <a:round/>
            <a:headEnd type="none" w="med" len="med"/>
            <a:tailEnd type="triangle"/>
          </a:ln>
          <a:effectLst/>
        </p:spPr>
      </p:cxnSp>
      <p:sp>
        <p:nvSpPr>
          <p:cNvPr id="59" name="Richtungspfeil 45">
            <a:extLst>
              <a:ext uri="{FF2B5EF4-FFF2-40B4-BE49-F238E27FC236}">
                <a16:creationId xmlns:a16="http://schemas.microsoft.com/office/drawing/2014/main" id="{7EAB00D1-E9C9-4025-9724-45FA6538AEAA}"/>
              </a:ext>
            </a:extLst>
          </p:cNvPr>
          <p:cNvSpPr/>
          <p:nvPr/>
        </p:nvSpPr>
        <p:spPr>
          <a:xfrm>
            <a:off x="4687454" y="5004067"/>
            <a:ext cx="1440160" cy="404778"/>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60" name="Textfeld 59">
            <a:extLst>
              <a:ext uri="{FF2B5EF4-FFF2-40B4-BE49-F238E27FC236}">
                <a16:creationId xmlns:a16="http://schemas.microsoft.com/office/drawing/2014/main" id="{23A3B94A-8EBA-4AA9-A5C8-1AB1C9D0FD23}"/>
              </a:ext>
            </a:extLst>
          </p:cNvPr>
          <p:cNvSpPr txBox="1"/>
          <p:nvPr/>
        </p:nvSpPr>
        <p:spPr>
          <a:xfrm>
            <a:off x="4687454" y="4997293"/>
            <a:ext cx="1296144" cy="338554"/>
          </a:xfrm>
          <a:prstGeom prst="rect">
            <a:avLst/>
          </a:prstGeom>
          <a:noFill/>
        </p:spPr>
        <p:txBody>
          <a:bodyPr wrap="square" rtlCol="0">
            <a:spAutoFit/>
          </a:bodyPr>
          <a:lstStyle/>
          <a:p>
            <a:r>
              <a:rPr lang="de-CH" sz="1600" dirty="0">
                <a:solidFill>
                  <a:srgbClr val="002060"/>
                </a:solidFill>
                <a:latin typeface="+mj-lt"/>
              </a:rPr>
              <a:t>Ständerat</a:t>
            </a:r>
          </a:p>
        </p:txBody>
      </p:sp>
      <p:sp>
        <p:nvSpPr>
          <p:cNvPr id="61" name="Richtungspfeil 47">
            <a:extLst>
              <a:ext uri="{FF2B5EF4-FFF2-40B4-BE49-F238E27FC236}">
                <a16:creationId xmlns:a16="http://schemas.microsoft.com/office/drawing/2014/main" id="{92D4BDF9-811D-456F-810D-2FB97C7DD113}"/>
              </a:ext>
            </a:extLst>
          </p:cNvPr>
          <p:cNvSpPr/>
          <p:nvPr/>
        </p:nvSpPr>
        <p:spPr>
          <a:xfrm>
            <a:off x="6218872" y="5004067"/>
            <a:ext cx="1509739" cy="404701"/>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63" name="Textfeld 62">
            <a:extLst>
              <a:ext uri="{FF2B5EF4-FFF2-40B4-BE49-F238E27FC236}">
                <a16:creationId xmlns:a16="http://schemas.microsoft.com/office/drawing/2014/main" id="{BF1ACBE6-2E02-4D8B-8B41-308ACEDCBEC9}"/>
              </a:ext>
            </a:extLst>
          </p:cNvPr>
          <p:cNvSpPr txBox="1"/>
          <p:nvPr/>
        </p:nvSpPr>
        <p:spPr>
          <a:xfrm>
            <a:off x="6229083" y="5007754"/>
            <a:ext cx="1175487" cy="338554"/>
          </a:xfrm>
          <a:prstGeom prst="rect">
            <a:avLst/>
          </a:prstGeom>
          <a:noFill/>
        </p:spPr>
        <p:txBody>
          <a:bodyPr wrap="square" rtlCol="0">
            <a:spAutoFit/>
          </a:bodyPr>
          <a:lstStyle/>
          <a:p>
            <a:r>
              <a:rPr lang="de-CH" sz="1600" dirty="0">
                <a:solidFill>
                  <a:srgbClr val="002060"/>
                </a:solidFill>
                <a:latin typeface="+mj-lt"/>
              </a:rPr>
              <a:t>Nationalrat</a:t>
            </a:r>
          </a:p>
        </p:txBody>
      </p:sp>
      <p:sp>
        <p:nvSpPr>
          <p:cNvPr id="64" name="Textfeld 63">
            <a:extLst>
              <a:ext uri="{FF2B5EF4-FFF2-40B4-BE49-F238E27FC236}">
                <a16:creationId xmlns:a16="http://schemas.microsoft.com/office/drawing/2014/main" id="{58C31930-45BC-48D5-BCF4-9D1540D67175}"/>
              </a:ext>
            </a:extLst>
          </p:cNvPr>
          <p:cNvSpPr txBox="1"/>
          <p:nvPr/>
        </p:nvSpPr>
        <p:spPr>
          <a:xfrm>
            <a:off x="5530620" y="5355053"/>
            <a:ext cx="1698793" cy="461665"/>
          </a:xfrm>
          <a:prstGeom prst="rect">
            <a:avLst/>
          </a:prstGeom>
          <a:noFill/>
        </p:spPr>
        <p:txBody>
          <a:bodyPr wrap="square" rtlCol="0">
            <a:spAutoFit/>
          </a:bodyPr>
          <a:lstStyle/>
          <a:p>
            <a:r>
              <a:rPr lang="de-CH" sz="1200" dirty="0">
                <a:solidFill>
                  <a:srgbClr val="FF0000"/>
                </a:solidFill>
                <a:latin typeface="+mj-lt"/>
              </a:rPr>
              <a:t>15. März 2023</a:t>
            </a:r>
            <a:endParaRPr lang="de-CH" sz="1200" dirty="0">
              <a:solidFill>
                <a:srgbClr val="FF0000"/>
              </a:solidFill>
            </a:endParaRPr>
          </a:p>
          <a:p>
            <a:endParaRPr lang="de-CH" sz="1200" dirty="0">
              <a:solidFill>
                <a:srgbClr val="FF0000"/>
              </a:solidFill>
              <a:latin typeface="+mj-lt"/>
            </a:endParaRPr>
          </a:p>
        </p:txBody>
      </p:sp>
      <p:sp>
        <p:nvSpPr>
          <p:cNvPr id="66" name="Rechteck 65">
            <a:extLst>
              <a:ext uri="{FF2B5EF4-FFF2-40B4-BE49-F238E27FC236}">
                <a16:creationId xmlns:a16="http://schemas.microsoft.com/office/drawing/2014/main" id="{79ADD7C4-6D63-4DA1-91B7-5EE6DDD5F103}"/>
              </a:ext>
            </a:extLst>
          </p:cNvPr>
          <p:cNvSpPr/>
          <p:nvPr/>
        </p:nvSpPr>
        <p:spPr bwMode="auto">
          <a:xfrm>
            <a:off x="1503617" y="1367939"/>
            <a:ext cx="6311557" cy="34654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imes" pitchFamily="18" charset="0"/>
            </a:endParaRPr>
          </a:p>
        </p:txBody>
      </p:sp>
      <p:sp>
        <p:nvSpPr>
          <p:cNvPr id="67" name="Textfeld 66">
            <a:extLst>
              <a:ext uri="{FF2B5EF4-FFF2-40B4-BE49-F238E27FC236}">
                <a16:creationId xmlns:a16="http://schemas.microsoft.com/office/drawing/2014/main" id="{203BEAA9-31E2-46EE-837F-21EBF71CB694}"/>
              </a:ext>
            </a:extLst>
          </p:cNvPr>
          <p:cNvSpPr txBox="1"/>
          <p:nvPr/>
        </p:nvSpPr>
        <p:spPr>
          <a:xfrm>
            <a:off x="1458904" y="1363515"/>
            <a:ext cx="6311557" cy="338554"/>
          </a:xfrm>
          <a:prstGeom prst="rect">
            <a:avLst/>
          </a:prstGeom>
          <a:noFill/>
        </p:spPr>
        <p:txBody>
          <a:bodyPr wrap="square" rtlCol="0">
            <a:spAutoFit/>
          </a:bodyPr>
          <a:lstStyle/>
          <a:p>
            <a:r>
              <a:rPr lang="de-CH" sz="1600" dirty="0">
                <a:solidFill>
                  <a:srgbClr val="002060"/>
                </a:solidFill>
                <a:latin typeface="+mj-lt"/>
              </a:rPr>
              <a:t>Botschaft und Entwurf vom 26. Februar 2020</a:t>
            </a:r>
          </a:p>
        </p:txBody>
      </p:sp>
      <p:pic>
        <p:nvPicPr>
          <p:cNvPr id="69" name="Picture 6" descr="We Are Here icon PNG and SVG Vector Free Download">
            <a:extLst>
              <a:ext uri="{FF2B5EF4-FFF2-40B4-BE49-F238E27FC236}">
                <a16:creationId xmlns:a16="http://schemas.microsoft.com/office/drawing/2014/main" id="{01902A0D-8347-4394-AEC8-EA09CB2398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674" y="5574041"/>
            <a:ext cx="550715" cy="652303"/>
          </a:xfrm>
          <a:prstGeom prst="rect">
            <a:avLst/>
          </a:prstGeom>
          <a:noFill/>
          <a:extLst>
            <a:ext uri="{909E8E84-426E-40DD-AFC4-6F175D3DCCD1}">
              <a14:hiddenFill xmlns:a14="http://schemas.microsoft.com/office/drawing/2010/main">
                <a:solidFill>
                  <a:srgbClr val="FFFFFF"/>
                </a:solidFill>
              </a14:hiddenFill>
            </a:ext>
          </a:extLst>
        </p:spPr>
      </p:pic>
      <p:sp>
        <p:nvSpPr>
          <p:cNvPr id="70" name="Textfeld 69">
            <a:extLst>
              <a:ext uri="{FF2B5EF4-FFF2-40B4-BE49-F238E27FC236}">
                <a16:creationId xmlns:a16="http://schemas.microsoft.com/office/drawing/2014/main" id="{50787DDC-95F2-440C-8675-04C223B043E1}"/>
              </a:ext>
            </a:extLst>
          </p:cNvPr>
          <p:cNvSpPr txBox="1"/>
          <p:nvPr/>
        </p:nvSpPr>
        <p:spPr>
          <a:xfrm>
            <a:off x="5820429" y="5939816"/>
            <a:ext cx="2248874" cy="461665"/>
          </a:xfrm>
          <a:prstGeom prst="rect">
            <a:avLst/>
          </a:prstGeom>
          <a:noFill/>
        </p:spPr>
        <p:txBody>
          <a:bodyPr wrap="square" rtlCol="0">
            <a:spAutoFit/>
          </a:bodyPr>
          <a:lstStyle/>
          <a:p>
            <a:r>
              <a:rPr lang="de-CH" sz="1200" i="1" dirty="0">
                <a:solidFill>
                  <a:srgbClr val="FF0000"/>
                </a:solidFill>
                <a:latin typeface="+mj-lt"/>
              </a:rPr>
              <a:t>Referendumsfrist 06. Juli 2023</a:t>
            </a:r>
            <a:endParaRPr lang="de-CH" sz="1200" i="1" dirty="0">
              <a:solidFill>
                <a:srgbClr val="FF0000"/>
              </a:solidFill>
            </a:endParaRPr>
          </a:p>
          <a:p>
            <a:endParaRPr lang="de-CH" sz="1200" dirty="0">
              <a:solidFill>
                <a:srgbClr val="FF0000"/>
              </a:solidFill>
              <a:latin typeface="+mj-lt"/>
            </a:endParaRPr>
          </a:p>
        </p:txBody>
      </p:sp>
      <p:sp>
        <p:nvSpPr>
          <p:cNvPr id="65" name="Fußzeilenplatzhalter 3">
            <a:extLst>
              <a:ext uri="{FF2B5EF4-FFF2-40B4-BE49-F238E27FC236}">
                <a16:creationId xmlns:a16="http://schemas.microsoft.com/office/drawing/2014/main" id="{B1FA19B5-3B27-4ECA-BF3F-BFCF1BA839F2}"/>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37334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5</a:t>
            </a:fld>
            <a:endParaRPr lang="de-CH" dirty="0"/>
          </a:p>
        </p:txBody>
      </p:sp>
      <p:sp>
        <p:nvSpPr>
          <p:cNvPr id="5" name="Titel 4"/>
          <p:cNvSpPr>
            <a:spLocks noGrp="1"/>
          </p:cNvSpPr>
          <p:nvPr>
            <p:ph type="title" idx="4294967295"/>
          </p:nvPr>
        </p:nvSpPr>
        <p:spPr>
          <a:xfrm>
            <a:off x="1401183" y="308471"/>
            <a:ext cx="10312449" cy="900000"/>
          </a:xfrm>
        </p:spPr>
        <p:txBody>
          <a:bodyPr/>
          <a:lstStyle/>
          <a:p>
            <a:pPr>
              <a:tabLst>
                <a:tab pos="720725" algn="l"/>
              </a:tabLst>
            </a:pPr>
            <a:r>
              <a:rPr lang="de-CH" dirty="0"/>
              <a:t>2. 	</a:t>
            </a:r>
            <a:r>
              <a:rPr lang="de-CH" b="1" dirty="0"/>
              <a:t>Prozesskosten 	</a:t>
            </a:r>
            <a:br>
              <a:rPr lang="de-CH" b="1" dirty="0"/>
            </a:br>
            <a:r>
              <a:rPr lang="de-CH" dirty="0"/>
              <a:t>	</a:t>
            </a:r>
            <a:br>
              <a:rPr lang="de-CH" dirty="0"/>
            </a:br>
            <a:endParaRPr lang="de-CH" dirty="0"/>
          </a:p>
        </p:txBody>
      </p:sp>
      <p:sp>
        <p:nvSpPr>
          <p:cNvPr id="6" name="Inhaltsplatzhalter 3"/>
          <p:cNvSpPr>
            <a:spLocks noGrp="1"/>
          </p:cNvSpPr>
          <p:nvPr>
            <p:ph sz="quarter" idx="10"/>
          </p:nvPr>
        </p:nvSpPr>
        <p:spPr>
          <a:xfrm>
            <a:off x="1392238" y="1449388"/>
            <a:ext cx="10562339" cy="4526612"/>
          </a:xfrm>
        </p:spPr>
        <p:txBody>
          <a:bodyPr/>
          <a:lstStyle/>
          <a:p>
            <a:r>
              <a:rPr lang="de-CH" dirty="0"/>
              <a:t>«Abbau von Kostenschranken» als zentrales Revisionsanliegen</a:t>
            </a:r>
          </a:p>
          <a:p>
            <a:pPr marL="269875" indent="0">
              <a:buNone/>
            </a:pPr>
            <a:r>
              <a:rPr lang="de-CH" sz="1800" i="1" dirty="0">
                <a:latin typeface="Times New Roman" panose="02020603050405020304" pitchFamily="18" charset="0"/>
                <a:cs typeface="Times New Roman" panose="02020603050405020304" pitchFamily="18" charset="0"/>
              </a:rPr>
              <a:t>«Durch die Halbierung der Gerichtskostenvorschüsse und eine Anpassung der Kostenliquidationsregelung sollen die festgestellten Mängel im Kostenrecht und damit ein zentraler Kritikpunkt beseitigt werden, ohne dass dabei in die kantonale Tarifhoheit eingegriffen wird.» (Botschaft, </a:t>
            </a:r>
            <a:r>
              <a:rPr lang="de-CH" sz="1800" i="1" dirty="0" err="1">
                <a:latin typeface="Times New Roman" panose="02020603050405020304" pitchFamily="18" charset="0"/>
                <a:cs typeface="Times New Roman" panose="02020603050405020304" pitchFamily="18" charset="0"/>
              </a:rPr>
              <a:t>BBl</a:t>
            </a:r>
            <a:r>
              <a:rPr lang="de-CH" sz="1800" i="1" dirty="0">
                <a:latin typeface="Times New Roman" panose="02020603050405020304" pitchFamily="18" charset="0"/>
                <a:cs typeface="Times New Roman" panose="02020603050405020304" pitchFamily="18" charset="0"/>
              </a:rPr>
              <a:t> 2020 2698)</a:t>
            </a:r>
          </a:p>
          <a:p>
            <a:pPr marL="269875" indent="0">
              <a:buNone/>
            </a:pPr>
            <a:endParaRPr lang="de-CH" sz="1600" i="1" dirty="0">
              <a:latin typeface="Times New Roman" panose="02020603050405020304" pitchFamily="18" charset="0"/>
              <a:cs typeface="Times New Roman" panose="02020603050405020304" pitchFamily="18" charset="0"/>
            </a:endParaRPr>
          </a:p>
          <a:p>
            <a:pPr marL="269875" indent="-269875"/>
            <a:r>
              <a:rPr lang="de-CH" u="sng" dirty="0"/>
              <a:t>Aber:</a:t>
            </a:r>
            <a:r>
              <a:rPr lang="de-CH" dirty="0"/>
              <a:t> keine eidgenössischen (Rahmen-)Tarife für die Prozesskosten</a:t>
            </a:r>
            <a:br>
              <a:rPr lang="de-CH" b="1" dirty="0"/>
            </a:br>
            <a:r>
              <a:rPr lang="de-CH" sz="1800" i="1" dirty="0">
                <a:latin typeface="Times New Roman" panose="02020603050405020304" pitchFamily="18" charset="0"/>
                <a:cs typeface="Times New Roman" panose="02020603050405020304" pitchFamily="18" charset="0"/>
              </a:rPr>
              <a:t>«Die Kantone stehen in der Pflicht.» (Parlamentarische Beratung im Nationalrat)</a:t>
            </a:r>
          </a:p>
          <a:p>
            <a:pPr marL="269875" indent="-269875"/>
            <a:endParaRPr lang="de-CH" sz="1600" i="1" dirty="0">
              <a:latin typeface="Times New Roman" panose="02020603050405020304" pitchFamily="18" charset="0"/>
              <a:cs typeface="Times New Roman" panose="02020603050405020304" pitchFamily="18" charset="0"/>
            </a:endParaRPr>
          </a:p>
          <a:p>
            <a:pPr marL="269875" indent="-269875"/>
            <a:r>
              <a:rPr lang="de-CH" dirty="0"/>
              <a:t>Weitergehende Anpassungen des Parlaments</a:t>
            </a:r>
            <a:br>
              <a:rPr lang="de-CH" dirty="0"/>
            </a:br>
            <a:endParaRPr lang="de-CH" dirty="0"/>
          </a:p>
        </p:txBody>
      </p:sp>
      <p:sp>
        <p:nvSpPr>
          <p:cNvPr id="7" name="Fußzeilenplatzhalter 3">
            <a:extLst>
              <a:ext uri="{FF2B5EF4-FFF2-40B4-BE49-F238E27FC236}">
                <a16:creationId xmlns:a16="http://schemas.microsoft.com/office/drawing/2014/main" id="{F1F838DD-43EC-4C9E-8881-452BA84068CB}"/>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69445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6</a:t>
            </a:fld>
            <a:endParaRPr lang="de-CH" dirty="0"/>
          </a:p>
        </p:txBody>
      </p:sp>
      <p:sp>
        <p:nvSpPr>
          <p:cNvPr id="5" name="Titel 4"/>
          <p:cNvSpPr>
            <a:spLocks noGrp="1"/>
          </p:cNvSpPr>
          <p:nvPr>
            <p:ph type="title" idx="4294967295"/>
          </p:nvPr>
        </p:nvSpPr>
        <p:spPr>
          <a:xfrm>
            <a:off x="1401183" y="308471"/>
            <a:ext cx="10312449" cy="900000"/>
          </a:xfrm>
        </p:spPr>
        <p:txBody>
          <a:bodyPr/>
          <a:lstStyle/>
          <a:p>
            <a:pPr>
              <a:tabLst>
                <a:tab pos="720725" algn="l"/>
              </a:tabLst>
            </a:pPr>
            <a:r>
              <a:rPr lang="de-CH" dirty="0"/>
              <a:t>2.1 		Halbierung der Gerichtskostenvorschüsse	</a:t>
            </a:r>
          </a:p>
        </p:txBody>
      </p:sp>
      <p:graphicFrame>
        <p:nvGraphicFramePr>
          <p:cNvPr id="10" name="Inhaltsplatzhalter 4">
            <a:extLst>
              <a:ext uri="{FF2B5EF4-FFF2-40B4-BE49-F238E27FC236}">
                <a16:creationId xmlns:a16="http://schemas.microsoft.com/office/drawing/2014/main" id="{DEDC911B-40AF-42D2-8404-4C64ACF1813B}"/>
              </a:ext>
            </a:extLst>
          </p:cNvPr>
          <p:cNvGraphicFramePr>
            <a:graphicFrameLocks/>
          </p:cNvGraphicFramePr>
          <p:nvPr>
            <p:extLst>
              <p:ext uri="{D42A27DB-BD31-4B8C-83A1-F6EECF244321}">
                <p14:modId xmlns:p14="http://schemas.microsoft.com/office/powerpoint/2010/main" val="3817413413"/>
              </p:ext>
            </p:extLst>
          </p:nvPr>
        </p:nvGraphicFramePr>
        <p:xfrm>
          <a:off x="1401180" y="1461999"/>
          <a:ext cx="9966256" cy="3992502"/>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83674">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3608828">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98</a:t>
                      </a:r>
                      <a:b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b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Das Gericht kann von der klagenden Partei einen Vorschuss bis zur Höhe der mutmasslichen Gerichtskosten verlangen.</a:t>
                      </a:r>
                      <a:endParaRPr lang="de-CH" sz="1600" i="1" dirty="0">
                        <a:latin typeface="Times New Roman" panose="02020603050405020304" pitchFamily="18" charset="0"/>
                        <a:cs typeface="Times New Roman" panose="02020603050405020304" pitchFamily="18" charset="0"/>
                      </a:endParaRPr>
                    </a:p>
                  </a:txBody>
                  <a:tcPr/>
                </a:tc>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98</a:t>
                      </a:r>
                    </a:p>
                    <a:p>
                      <a:r>
                        <a:rPr lang="de-CH" sz="16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t>1</a:t>
                      </a:r>
                      <a:r>
                        <a:rPr lang="de-CH"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Das Gericht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und die Schlichtungsbehörde können </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von der klagenden Partei einen Vorschuss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von höchstens der Hälfte</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der mutmasslichen Gerichtskosten verlangen.</a:t>
                      </a: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Sie können einen Vorschuss bis zur Höhe der gesamten mutmasslichen Gerichtskosten verlangen in:</a:t>
                      </a:r>
                    </a:p>
                    <a:p>
                      <a:r>
                        <a:rPr lang="de-CH" sz="1600" u="sng" dirty="0">
                          <a:latin typeface="Times New Roman" panose="02020603050405020304" pitchFamily="18" charset="0"/>
                          <a:cs typeface="Times New Roman" panose="02020603050405020304" pitchFamily="18" charset="0"/>
                        </a:rPr>
                        <a:t>a. Verfahren nach Artikel 6 Absatz 4 Buchstabe c und </a:t>
                      </a:r>
                      <a:br>
                        <a:rPr lang="de-CH" sz="1600" u="sng" dirty="0">
                          <a:latin typeface="Times New Roman" panose="02020603050405020304" pitchFamily="18" charset="0"/>
                          <a:cs typeface="Times New Roman" panose="02020603050405020304" pitchFamily="18" charset="0"/>
                        </a:rPr>
                      </a:br>
                      <a:r>
                        <a:rPr lang="de-CH" sz="1600" u="none" dirty="0">
                          <a:latin typeface="Times New Roman" panose="02020603050405020304" pitchFamily="18" charset="0"/>
                          <a:cs typeface="Times New Roman" panose="02020603050405020304" pitchFamily="18" charset="0"/>
                        </a:rPr>
                        <a:t>     </a:t>
                      </a:r>
                      <a:r>
                        <a:rPr lang="de-CH" sz="1600" u="sng" dirty="0">
                          <a:latin typeface="Times New Roman" panose="02020603050405020304" pitchFamily="18" charset="0"/>
                          <a:cs typeface="Times New Roman" panose="02020603050405020304" pitchFamily="18" charset="0"/>
                        </a:rPr>
                        <a:t>nach Artikel 8;</a:t>
                      </a:r>
                      <a:br>
                        <a:rPr lang="de-CH" sz="1600" u="sng" dirty="0">
                          <a:latin typeface="Times New Roman" panose="02020603050405020304" pitchFamily="18" charset="0"/>
                          <a:cs typeface="Times New Roman" panose="02020603050405020304" pitchFamily="18" charset="0"/>
                        </a:rPr>
                      </a:br>
                      <a:r>
                        <a:rPr lang="de-CH" sz="1600" u="sng" dirty="0">
                          <a:latin typeface="Times New Roman" panose="02020603050405020304" pitchFamily="18" charset="0"/>
                          <a:cs typeface="Times New Roman" panose="02020603050405020304" pitchFamily="18" charset="0"/>
                        </a:rPr>
                        <a:t>b.  Schlichtungsverfahren;</a:t>
                      </a:r>
                      <a:br>
                        <a:rPr lang="de-CH" sz="1600" u="sng" dirty="0">
                          <a:latin typeface="Times New Roman" panose="02020603050405020304" pitchFamily="18" charset="0"/>
                          <a:cs typeface="Times New Roman" panose="02020603050405020304" pitchFamily="18" charset="0"/>
                        </a:rPr>
                      </a:br>
                      <a:r>
                        <a:rPr lang="de-CH" sz="1600" u="sng" dirty="0">
                          <a:latin typeface="Times New Roman" panose="02020603050405020304" pitchFamily="18" charset="0"/>
                          <a:cs typeface="Times New Roman" panose="02020603050405020304" pitchFamily="18" charset="0"/>
                        </a:rPr>
                        <a:t>c.  summarischen Verfahren mit Ausnahme der </a:t>
                      </a:r>
                      <a:br>
                        <a:rPr lang="de-CH" sz="1600" u="sng" dirty="0">
                          <a:latin typeface="Times New Roman" panose="02020603050405020304" pitchFamily="18" charset="0"/>
                          <a:cs typeface="Times New Roman" panose="02020603050405020304" pitchFamily="18" charset="0"/>
                        </a:rPr>
                      </a:br>
                      <a:r>
                        <a:rPr lang="de-CH" sz="1600" u="none" dirty="0">
                          <a:latin typeface="Times New Roman" panose="02020603050405020304" pitchFamily="18" charset="0"/>
                          <a:cs typeface="Times New Roman" panose="02020603050405020304" pitchFamily="18" charset="0"/>
                        </a:rPr>
                        <a:t>     </a:t>
                      </a:r>
                      <a:r>
                        <a:rPr lang="de-CH" sz="1600" u="sng" dirty="0">
                          <a:latin typeface="Times New Roman" panose="02020603050405020304" pitchFamily="18" charset="0"/>
                          <a:cs typeface="Times New Roman" panose="02020603050405020304" pitchFamily="18" charset="0"/>
                        </a:rPr>
                        <a:t>vorsorglichen Massnahmen nach Artikel 248 </a:t>
                      </a:r>
                      <a:br>
                        <a:rPr lang="de-CH" sz="1600" u="sng" dirty="0">
                          <a:latin typeface="Times New Roman" panose="02020603050405020304" pitchFamily="18" charset="0"/>
                          <a:cs typeface="Times New Roman" panose="02020603050405020304" pitchFamily="18" charset="0"/>
                        </a:rPr>
                      </a:br>
                      <a:r>
                        <a:rPr lang="de-CH" sz="1600" u="none" dirty="0">
                          <a:latin typeface="Times New Roman" panose="02020603050405020304" pitchFamily="18" charset="0"/>
                          <a:cs typeface="Times New Roman" panose="02020603050405020304" pitchFamily="18" charset="0"/>
                        </a:rPr>
                        <a:t>     </a:t>
                      </a:r>
                      <a:r>
                        <a:rPr lang="de-CH" sz="1600" u="sng" dirty="0">
                          <a:latin typeface="Times New Roman" panose="02020603050405020304" pitchFamily="18" charset="0"/>
                          <a:cs typeface="Times New Roman" panose="02020603050405020304" pitchFamily="18" charset="0"/>
                        </a:rPr>
                        <a:t>Buchstabe d und der familienrechtlichen </a:t>
                      </a:r>
                      <a:br>
                        <a:rPr lang="de-CH" sz="1600" u="sng" dirty="0">
                          <a:latin typeface="Times New Roman" panose="02020603050405020304" pitchFamily="18" charset="0"/>
                          <a:cs typeface="Times New Roman" panose="02020603050405020304" pitchFamily="18" charset="0"/>
                        </a:rPr>
                      </a:br>
                      <a:r>
                        <a:rPr lang="de-CH" sz="1600" u="none" dirty="0">
                          <a:latin typeface="Times New Roman" panose="02020603050405020304" pitchFamily="18" charset="0"/>
                          <a:cs typeface="Times New Roman" panose="02020603050405020304" pitchFamily="18" charset="0"/>
                        </a:rPr>
                        <a:t>    </a:t>
                      </a:r>
                      <a:r>
                        <a:rPr lang="de-CH" sz="1600" u="sng" dirty="0">
                          <a:latin typeface="Times New Roman" panose="02020603050405020304" pitchFamily="18" charset="0"/>
                          <a:cs typeface="Times New Roman" panose="02020603050405020304" pitchFamily="18" charset="0"/>
                        </a:rPr>
                        <a:t> Streitigkeiten nach den Artikeln 271, 276, 302 und 305;</a:t>
                      </a:r>
                      <a:br>
                        <a:rPr lang="de-CH" sz="1600" u="sng" dirty="0">
                          <a:latin typeface="Times New Roman" panose="02020603050405020304" pitchFamily="18" charset="0"/>
                          <a:cs typeface="Times New Roman" panose="02020603050405020304" pitchFamily="18" charset="0"/>
                        </a:rPr>
                      </a:br>
                      <a:r>
                        <a:rPr lang="de-CH" sz="1600" u="sng" dirty="0">
                          <a:latin typeface="Times New Roman" panose="02020603050405020304" pitchFamily="18" charset="0"/>
                          <a:cs typeface="Times New Roman" panose="02020603050405020304" pitchFamily="18" charset="0"/>
                        </a:rPr>
                        <a:t>d.  Rechtsmittelverfahren.</a:t>
                      </a:r>
                      <a:endParaRPr lang="de-CH" sz="1600" i="1"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4582396"/>
                  </a:ext>
                </a:extLst>
              </a:tr>
            </a:tbl>
          </a:graphicData>
        </a:graphic>
      </p:graphicFrame>
      <p:sp>
        <p:nvSpPr>
          <p:cNvPr id="7" name="Fußzeilenplatzhalter 3">
            <a:extLst>
              <a:ext uri="{FF2B5EF4-FFF2-40B4-BE49-F238E27FC236}">
                <a16:creationId xmlns:a16="http://schemas.microsoft.com/office/drawing/2014/main" id="{B8A92B5C-994C-4A7D-8AF6-E3463753C22E}"/>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357301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7</a:t>
            </a:fld>
            <a:endParaRPr lang="de-CH" dirty="0"/>
          </a:p>
        </p:txBody>
      </p:sp>
      <p:sp>
        <p:nvSpPr>
          <p:cNvPr id="5" name="Titel 4"/>
          <p:cNvSpPr>
            <a:spLocks noGrp="1"/>
          </p:cNvSpPr>
          <p:nvPr>
            <p:ph type="title" idx="4294967295"/>
          </p:nvPr>
        </p:nvSpPr>
        <p:spPr>
          <a:xfrm>
            <a:off x="1401183" y="308471"/>
            <a:ext cx="10312449" cy="900000"/>
          </a:xfrm>
        </p:spPr>
        <p:txBody>
          <a:bodyPr/>
          <a:lstStyle/>
          <a:p>
            <a:pPr>
              <a:tabLst>
                <a:tab pos="720725" algn="l"/>
              </a:tabLst>
            </a:pPr>
            <a:r>
              <a:rPr lang="de-CH" dirty="0"/>
              <a:t>2.2		Liquidation der Prozesskosten	</a:t>
            </a:r>
          </a:p>
        </p:txBody>
      </p:sp>
      <p:sp>
        <p:nvSpPr>
          <p:cNvPr id="4" name="Inhaltsplatzhalter 3"/>
          <p:cNvSpPr>
            <a:spLocks noGrp="1"/>
          </p:cNvSpPr>
          <p:nvPr>
            <p:ph sz="quarter" idx="10"/>
          </p:nvPr>
        </p:nvSpPr>
        <p:spPr>
          <a:xfrm>
            <a:off x="1392238" y="1449388"/>
            <a:ext cx="10474414" cy="4526612"/>
          </a:xfrm>
        </p:spPr>
        <p:txBody>
          <a:bodyPr/>
          <a:lstStyle/>
          <a:p>
            <a:pPr marL="0" indent="0">
              <a:buNone/>
            </a:pPr>
            <a:endParaRPr lang="de-CH" i="1" dirty="0"/>
          </a:p>
        </p:txBody>
      </p:sp>
      <p:graphicFrame>
        <p:nvGraphicFramePr>
          <p:cNvPr id="10" name="Inhaltsplatzhalter 4">
            <a:extLst>
              <a:ext uri="{FF2B5EF4-FFF2-40B4-BE49-F238E27FC236}">
                <a16:creationId xmlns:a16="http://schemas.microsoft.com/office/drawing/2014/main" id="{DEDC911B-40AF-42D2-8404-4C64ACF1813B}"/>
              </a:ext>
            </a:extLst>
          </p:cNvPr>
          <p:cNvGraphicFramePr>
            <a:graphicFrameLocks/>
          </p:cNvGraphicFramePr>
          <p:nvPr>
            <p:extLst>
              <p:ext uri="{D42A27DB-BD31-4B8C-83A1-F6EECF244321}">
                <p14:modId xmlns:p14="http://schemas.microsoft.com/office/powerpoint/2010/main" val="326074985"/>
              </p:ext>
            </p:extLst>
          </p:nvPr>
        </p:nvGraphicFramePr>
        <p:xfrm>
          <a:off x="1401180" y="1470554"/>
          <a:ext cx="9966256" cy="4419600"/>
        </p:xfrm>
        <a:graphic>
          <a:graphicData uri="http://schemas.openxmlformats.org/drawingml/2006/table">
            <a:tbl>
              <a:tblPr firstRow="1" bandRow="1">
                <a:tableStyleId>{5940675A-B579-460E-94D1-54222C63F5DA}</a:tableStyleId>
              </a:tblPr>
              <a:tblGrid>
                <a:gridCol w="4983128">
                  <a:extLst>
                    <a:ext uri="{9D8B030D-6E8A-4147-A177-3AD203B41FA5}">
                      <a16:colId xmlns:a16="http://schemas.microsoft.com/office/drawing/2014/main" val="501235401"/>
                    </a:ext>
                  </a:extLst>
                </a:gridCol>
                <a:gridCol w="4983128">
                  <a:extLst>
                    <a:ext uri="{9D8B030D-6E8A-4147-A177-3AD203B41FA5}">
                      <a16:colId xmlns:a16="http://schemas.microsoft.com/office/drawing/2014/main" val="882897909"/>
                    </a:ext>
                  </a:extLst>
                </a:gridCol>
              </a:tblGrid>
              <a:tr h="311853">
                <a:tc>
                  <a:txBody>
                    <a:bodyPr/>
                    <a:lstStyle/>
                    <a:p>
                      <a:pPr marL="0" algn="l" defTabSz="914400" rtl="0" eaLnBrk="1" latinLnBrk="0" hangingPunct="1"/>
                      <a:r>
                        <a:rPr lang="de-CH" sz="1600" kern="1200" dirty="0">
                          <a:solidFill>
                            <a:schemeClr val="tx1"/>
                          </a:solidFill>
                          <a:latin typeface="+mn-lt"/>
                          <a:ea typeface="+mn-ea"/>
                          <a:cs typeface="+mn-cs"/>
                        </a:rPr>
                        <a:t>Geltendes Recht</a:t>
                      </a:r>
                    </a:p>
                  </a:txBody>
                  <a:tcPr>
                    <a:solidFill>
                      <a:schemeClr val="bg1">
                        <a:lumMod val="85000"/>
                      </a:schemeClr>
                    </a:solidFill>
                  </a:tcPr>
                </a:tc>
                <a:tc>
                  <a:txBody>
                    <a:bodyPr/>
                    <a:lstStyle/>
                    <a:p>
                      <a:pPr marL="0" algn="l" defTabSz="914400" rtl="0" eaLnBrk="1" latinLnBrk="0" hangingPunct="1"/>
                      <a:r>
                        <a:rPr lang="de-CH" sz="1600" kern="1200" dirty="0">
                          <a:solidFill>
                            <a:schemeClr val="tx1"/>
                          </a:solidFill>
                          <a:latin typeface="+mn-lt"/>
                          <a:ea typeface="+mn-ea"/>
                          <a:cs typeface="+mn-cs"/>
                        </a:rPr>
                        <a:t>Neues Recht</a:t>
                      </a:r>
                    </a:p>
                  </a:txBody>
                  <a:tcPr>
                    <a:solidFill>
                      <a:schemeClr val="bg1">
                        <a:lumMod val="85000"/>
                      </a:schemeClr>
                    </a:solidFill>
                  </a:tcPr>
                </a:tc>
                <a:extLst>
                  <a:ext uri="{0D108BD9-81ED-4DB2-BD59-A6C34878D82A}">
                    <a16:rowId xmlns:a16="http://schemas.microsoft.com/office/drawing/2014/main" val="449006514"/>
                  </a:ext>
                </a:extLst>
              </a:tr>
              <a:tr h="1266914">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106 Abs. 3</a:t>
                      </a: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Sind am Prozess mehrere Personen als Haupt- oder Nebenparteien beteiligt, so bestimmt das Gericht ihren Anteil an den Prozesskosten. Es kann auf solidarische Haftung erkennen.</a:t>
                      </a:r>
                    </a:p>
                  </a:txBody>
                  <a:tcPr/>
                </a:tc>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106 Abs. 3</a:t>
                      </a: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3</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Sind am Prozess mehrere Personen als Haupt- oder Nebenparteien beteiligt, so bestimmt das Gericht ihren Anteil an den Prozesskosten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nach Massgabe ihrer Beteiligung. Bei notwendiger Streitgenossenschaft kann es entscheiden, dass sie solidarisch haften.</a:t>
                      </a:r>
                    </a:p>
                  </a:txBody>
                  <a:tcPr/>
                </a:tc>
                <a:extLst>
                  <a:ext uri="{0D108BD9-81ED-4DB2-BD59-A6C34878D82A}">
                    <a16:rowId xmlns:a16="http://schemas.microsoft.com/office/drawing/2014/main" val="1934582396"/>
                  </a:ext>
                </a:extLst>
              </a:tr>
              <a:tr h="2526898">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111 Abs. 1 und 2</a:t>
                      </a:r>
                      <a:br>
                        <a:rPr lang="de-CH" sz="1400" b="0" i="0" u="none" strike="noStrike" kern="1200" baseline="30000" dirty="0">
                          <a:solidFill>
                            <a:schemeClr val="tx1"/>
                          </a:solidFill>
                          <a:latin typeface="Times New Roman" panose="02020603050405020304" pitchFamily="18" charset="0"/>
                          <a:ea typeface="+mn-ea"/>
                          <a:cs typeface="Times New Roman" panose="02020603050405020304" pitchFamily="18" charset="0"/>
                        </a:rPr>
                      </a:br>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Die Gerichtskosten werden mit den geleisteten Vorschüssen der Parteien verrechnet. Ein Fehlbetrag wird von der kostenpflichtigen Person nachgefordert.</a:t>
                      </a:r>
                      <a:br>
                        <a:rPr lang="de-CH" sz="1600" b="0" i="0" kern="1200" dirty="0">
                          <a:solidFill>
                            <a:schemeClr val="tx1"/>
                          </a:solidFill>
                          <a:effectLst/>
                          <a:latin typeface="Times New Roman" panose="02020603050405020304" pitchFamily="18" charset="0"/>
                          <a:ea typeface="+mn-ea"/>
                          <a:cs typeface="Times New Roman" panose="02020603050405020304" pitchFamily="18" charset="0"/>
                        </a:rPr>
                      </a:br>
                      <a:br>
                        <a:rPr lang="de-CH" sz="1600" b="0" i="0" kern="1200" dirty="0">
                          <a:solidFill>
                            <a:schemeClr val="tx1"/>
                          </a:solidFill>
                          <a:effectLst/>
                          <a:latin typeface="Times New Roman" panose="02020603050405020304" pitchFamily="18" charset="0"/>
                          <a:ea typeface="+mn-ea"/>
                          <a:cs typeface="Times New Roman" panose="02020603050405020304" pitchFamily="18" charset="0"/>
                        </a:rPr>
                      </a:br>
                      <a:endParaRPr lang="de-CH" sz="16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de-CH" sz="16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Die kostenpflichtige Partei hat der anderen Partei die geleisteten Vorschüsse zu ersetzen sowie die zugesprochene Parteientschädigung zu bezahlen</a:t>
                      </a:r>
                      <a:r>
                        <a:rPr lang="de-CH" sz="1600" b="0" i="1" kern="1200" dirty="0">
                          <a:solidFill>
                            <a:schemeClr val="tx1"/>
                          </a:solidFill>
                          <a:effectLst/>
                          <a:latin typeface="Times New Roman" panose="02020603050405020304" pitchFamily="18" charset="0"/>
                          <a:ea typeface="+mn-ea"/>
                          <a:cs typeface="Times New Roman" panose="02020603050405020304" pitchFamily="18" charset="0"/>
                        </a:rPr>
                        <a:t>.</a:t>
                      </a:r>
                      <a:endParaRPr lang="de-CH" sz="16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de-CH"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Art. 111 Abs. 1 und 2</a:t>
                      </a: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Die Gerichtskosten werden </a:t>
                      </a:r>
                      <a:r>
                        <a:rPr lang="de-CH" sz="1600" b="0" i="0" u="sng" kern="1200" dirty="0">
                          <a:solidFill>
                            <a:schemeClr val="tx1"/>
                          </a:solidFill>
                          <a:effectLst/>
                          <a:latin typeface="Times New Roman" panose="02020603050405020304" pitchFamily="18" charset="0"/>
                          <a:ea typeface="+mn-ea"/>
                          <a:cs typeface="Times New Roman" panose="02020603050405020304" pitchFamily="18" charset="0"/>
                        </a:rPr>
                        <a:t>in den Fällen der Kostenpflichtigkeit der Partei, die einen Vorschuss geleistet hat, mit den geleisteten Vorschüssen verrechnet. In den übrigen Fällen wird ein Vorschuss zurückerstattet</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Ein Fehlbetrag wird bei der kostenpflichtigen Partei nachgefordert.</a:t>
                      </a:r>
                    </a:p>
                    <a:p>
                      <a:r>
                        <a:rPr lang="de-CH" sz="1600" b="0" i="0"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de-CH" sz="1600" b="0" i="0" kern="1200" dirty="0">
                          <a:solidFill>
                            <a:schemeClr val="tx1"/>
                          </a:solidFill>
                          <a:effectLst/>
                          <a:latin typeface="Times New Roman" panose="02020603050405020304" pitchFamily="18" charset="0"/>
                          <a:ea typeface="+mn-ea"/>
                          <a:cs typeface="Times New Roman" panose="02020603050405020304" pitchFamily="18" charset="0"/>
                        </a:rPr>
                        <a:t> Die kostenpflichtige Partei hat der anderen Partei die zugesprochene Parteientschädigung zu bezahlen.</a:t>
                      </a:r>
                    </a:p>
                    <a:p>
                      <a:endParaRPr lang="de-CH" sz="16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22482218"/>
                  </a:ext>
                </a:extLst>
              </a:tr>
            </a:tbl>
          </a:graphicData>
        </a:graphic>
      </p:graphicFrame>
      <p:sp>
        <p:nvSpPr>
          <p:cNvPr id="7" name="Fußzeilenplatzhalter 3">
            <a:extLst>
              <a:ext uri="{FF2B5EF4-FFF2-40B4-BE49-F238E27FC236}">
                <a16:creationId xmlns:a16="http://schemas.microsoft.com/office/drawing/2014/main" id="{9EE8D5CB-283A-457C-A1AA-DE9DF3F0177B}"/>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422578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7D21FFDD-132D-4B5B-AD6B-BCC06A41D268}" type="slidenum">
              <a:rPr lang="de-CH" smtClean="0"/>
              <a:pPr/>
              <a:t>8</a:t>
            </a:fld>
            <a:endParaRPr lang="de-CH" dirty="0"/>
          </a:p>
        </p:txBody>
      </p:sp>
      <p:sp>
        <p:nvSpPr>
          <p:cNvPr id="5" name="Titel 4"/>
          <p:cNvSpPr>
            <a:spLocks noGrp="1"/>
          </p:cNvSpPr>
          <p:nvPr>
            <p:ph type="title" idx="4294967295"/>
          </p:nvPr>
        </p:nvSpPr>
        <p:spPr>
          <a:xfrm>
            <a:off x="1401183" y="308471"/>
            <a:ext cx="10312449" cy="900000"/>
          </a:xfrm>
        </p:spPr>
        <p:txBody>
          <a:bodyPr/>
          <a:lstStyle/>
          <a:p>
            <a:pPr marL="720725" indent="-720725"/>
            <a:r>
              <a:rPr lang="de-CH" dirty="0"/>
              <a:t>2.3		Weitere Anpassungen im Kostenrecht 	</a:t>
            </a:r>
          </a:p>
        </p:txBody>
      </p:sp>
      <p:sp>
        <p:nvSpPr>
          <p:cNvPr id="4" name="Inhaltsplatzhalter 3"/>
          <p:cNvSpPr>
            <a:spLocks noGrp="1"/>
          </p:cNvSpPr>
          <p:nvPr>
            <p:ph sz="quarter" idx="10"/>
          </p:nvPr>
        </p:nvSpPr>
        <p:spPr>
          <a:xfrm>
            <a:off x="1392238" y="1370260"/>
            <a:ext cx="10442208" cy="4526612"/>
          </a:xfrm>
        </p:spPr>
        <p:txBody>
          <a:bodyPr/>
          <a:lstStyle/>
          <a:p>
            <a:r>
              <a:rPr lang="de-CH" dirty="0"/>
              <a:t>Möglichkeit für Kantone der Zusprechung der Parteientschädigung an Anwalt </a:t>
            </a:r>
            <a:br>
              <a:rPr lang="de-CH" dirty="0"/>
            </a:br>
            <a:r>
              <a:rPr lang="de-CH" dirty="0"/>
              <a:t>(sog. </a:t>
            </a:r>
            <a:r>
              <a:rPr lang="de-CH" i="1" dirty="0" err="1"/>
              <a:t>distraction</a:t>
            </a:r>
            <a:r>
              <a:rPr lang="de-CH" i="1" dirty="0"/>
              <a:t> des </a:t>
            </a:r>
            <a:r>
              <a:rPr lang="de-CH" i="1" dirty="0" err="1"/>
              <a:t>dépens</a:t>
            </a:r>
            <a:r>
              <a:rPr lang="de-CH" dirty="0"/>
              <a:t>):</a:t>
            </a:r>
            <a:br>
              <a:rPr lang="de-CH" dirty="0"/>
            </a:br>
            <a:r>
              <a:rPr lang="de-CH" sz="1600" b="1" i="1" dirty="0">
                <a:latin typeface="Times New Roman" panose="02020603050405020304" pitchFamily="18" charset="0"/>
                <a:cs typeface="Times New Roman" panose="02020603050405020304" pitchFamily="18" charset="0"/>
              </a:rPr>
              <a:t>Art. 96 Abs. 2</a:t>
            </a:r>
            <a:br>
              <a:rPr lang="de-CH" sz="1600" dirty="0">
                <a:latin typeface="Times New Roman" panose="02020603050405020304" pitchFamily="18" charset="0"/>
                <a:cs typeface="Times New Roman" panose="02020603050405020304" pitchFamily="18" charset="0"/>
              </a:rPr>
            </a:br>
            <a:r>
              <a:rPr lang="de-CH" sz="1600" b="0" i="0" baseline="30000" dirty="0">
                <a:effectLst/>
                <a:latin typeface="Times New Roman" panose="02020603050405020304" pitchFamily="18" charset="0"/>
                <a:cs typeface="Times New Roman" panose="02020603050405020304" pitchFamily="18" charset="0"/>
              </a:rPr>
              <a:t>2</a:t>
            </a:r>
            <a:r>
              <a:rPr lang="de-CH" sz="1600" b="0" i="0" dirty="0">
                <a:effectLst/>
                <a:latin typeface="Times New Roman" panose="02020603050405020304" pitchFamily="18" charset="0"/>
                <a:cs typeface="Times New Roman" panose="02020603050405020304" pitchFamily="18" charset="0"/>
              </a:rPr>
              <a:t> Die Kantone </a:t>
            </a:r>
            <a:r>
              <a:rPr lang="de-CH" sz="1600" b="0" i="0" dirty="0">
                <a:solidFill>
                  <a:srgbClr val="ED181E"/>
                </a:solidFill>
                <a:effectLst/>
                <a:latin typeface="Times New Roman" panose="02020603050405020304" pitchFamily="18" charset="0"/>
                <a:cs typeface="Times New Roman" panose="02020603050405020304" pitchFamily="18" charset="0"/>
              </a:rPr>
              <a:t>können</a:t>
            </a:r>
            <a:r>
              <a:rPr lang="de-CH" sz="1600" b="0" i="0" dirty="0">
                <a:effectLst/>
                <a:latin typeface="Times New Roman" panose="02020603050405020304" pitchFamily="18" charset="0"/>
                <a:cs typeface="Times New Roman" panose="02020603050405020304" pitchFamily="18" charset="0"/>
              </a:rPr>
              <a:t> vorsehen, dass die Anwältin oder der Anwalt einen ausschliesslichen Anspruch auf die Honorare und Auslagen hat, die als Parteientschädigung gewährt werden.</a:t>
            </a:r>
            <a:br>
              <a:rPr lang="de-CH" sz="1600" b="0" i="0" dirty="0">
                <a:effectLst/>
                <a:latin typeface="Times New Roman" panose="02020603050405020304" pitchFamily="18" charset="0"/>
                <a:cs typeface="Times New Roman" panose="02020603050405020304" pitchFamily="18" charset="0"/>
              </a:rPr>
            </a:br>
            <a:endParaRPr lang="de-CH" sz="1600" b="0" i="0" dirty="0">
              <a:effectLst/>
              <a:latin typeface="Times New Roman" panose="02020603050405020304" pitchFamily="18" charset="0"/>
              <a:cs typeface="Times New Roman" panose="02020603050405020304" pitchFamily="18" charset="0"/>
            </a:endParaRPr>
          </a:p>
          <a:p>
            <a:r>
              <a:rPr lang="de-CH" dirty="0"/>
              <a:t>Besondere Streitwertberechnung bei Teilklage und negativer Feststellungswiderklage:</a:t>
            </a:r>
            <a:br>
              <a:rPr lang="de-CH" sz="1600" dirty="0"/>
            </a:br>
            <a:r>
              <a:rPr lang="de-CH" sz="1600" b="1" i="1" dirty="0">
                <a:latin typeface="Times New Roman" panose="02020603050405020304" pitchFamily="18" charset="0"/>
                <a:cs typeface="Times New Roman" panose="02020603050405020304" pitchFamily="18" charset="0"/>
              </a:rPr>
              <a:t>Art. 94 Abs. 3</a:t>
            </a:r>
            <a:br>
              <a:rPr lang="de-CH" sz="1600" i="1" dirty="0">
                <a:latin typeface="Times New Roman" panose="02020603050405020304" pitchFamily="18" charset="0"/>
                <a:cs typeface="Times New Roman" panose="02020603050405020304" pitchFamily="18" charset="0"/>
              </a:rPr>
            </a:br>
            <a:r>
              <a:rPr lang="de-CH" sz="1600" b="0" i="0" baseline="30000" dirty="0">
                <a:effectLst/>
                <a:latin typeface="Times New Roman" panose="02020603050405020304" pitchFamily="18" charset="0"/>
                <a:cs typeface="Times New Roman" panose="02020603050405020304" pitchFamily="18" charset="0"/>
              </a:rPr>
              <a:t>3</a:t>
            </a:r>
            <a:r>
              <a:rPr lang="de-CH" sz="1600" b="0" i="0" dirty="0">
                <a:effectLst/>
                <a:latin typeface="Times New Roman" panose="02020603050405020304" pitchFamily="18" charset="0"/>
                <a:cs typeface="Times New Roman" panose="02020603050405020304" pitchFamily="18" charset="0"/>
              </a:rPr>
              <a:t> Ist die Hauptklage eine Teilklage, werden die Prozesskosten ausschliesslich auf der Grundlage des </a:t>
            </a:r>
            <a:r>
              <a:rPr lang="de-CH" sz="1600" b="0" i="0" dirty="0">
                <a:solidFill>
                  <a:srgbClr val="FF0000"/>
                </a:solidFill>
                <a:effectLst/>
                <a:latin typeface="Times New Roman" panose="02020603050405020304" pitchFamily="18" charset="0"/>
                <a:cs typeface="Times New Roman" panose="02020603050405020304" pitchFamily="18" charset="0"/>
              </a:rPr>
              <a:t>Streitwerts der Hauptklage</a:t>
            </a:r>
            <a:r>
              <a:rPr lang="de-CH" sz="1600" b="0" i="0" dirty="0">
                <a:effectLst/>
                <a:latin typeface="Times New Roman" panose="02020603050405020304" pitchFamily="18" charset="0"/>
                <a:cs typeface="Times New Roman" panose="02020603050405020304" pitchFamily="18" charset="0"/>
              </a:rPr>
              <a:t> berechne</a:t>
            </a:r>
            <a:r>
              <a:rPr lang="de-CH" sz="1600" i="0" dirty="0">
                <a:effectLst/>
                <a:latin typeface="Times New Roman" panose="02020603050405020304" pitchFamily="18" charset="0"/>
                <a:cs typeface="Times New Roman" panose="02020603050405020304" pitchFamily="18" charset="0"/>
              </a:rPr>
              <a:t>t</a:t>
            </a:r>
            <a:r>
              <a:rPr lang="de-CH" sz="1600" i="0" dirty="0">
                <a:effectLst/>
                <a:latin typeface="Frutiger Neue"/>
              </a:rPr>
              <a:t>.</a:t>
            </a:r>
          </a:p>
          <a:p>
            <a:pPr marL="0" indent="0">
              <a:buNone/>
            </a:pPr>
            <a:endParaRPr lang="de-CH" sz="1600" dirty="0">
              <a:latin typeface="Times New Roman" panose="02020603050405020304" pitchFamily="18" charset="0"/>
              <a:cs typeface="Times New Roman" panose="02020603050405020304" pitchFamily="18" charset="0"/>
            </a:endParaRPr>
          </a:p>
          <a:p>
            <a:r>
              <a:rPr lang="de-CH" dirty="0"/>
              <a:t>Möglichkeit der unentgeltlichen Rechtspflege für vorsorgliche Beweisführung </a:t>
            </a:r>
            <a:br>
              <a:rPr lang="de-CH" dirty="0"/>
            </a:br>
            <a:r>
              <a:rPr lang="de-CH" dirty="0"/>
              <a:t>(vgl. Art. 118 Abs. 2 zweiter Satz </a:t>
            </a:r>
            <a:r>
              <a:rPr lang="de-CH" dirty="0" err="1"/>
              <a:t>nZPO</a:t>
            </a:r>
            <a:r>
              <a:rPr lang="de-CH" dirty="0"/>
              <a:t>)</a:t>
            </a:r>
          </a:p>
        </p:txBody>
      </p:sp>
      <p:sp>
        <p:nvSpPr>
          <p:cNvPr id="6" name="Fußzeilenplatzhalter 3">
            <a:extLst>
              <a:ext uri="{FF2B5EF4-FFF2-40B4-BE49-F238E27FC236}">
                <a16:creationId xmlns:a16="http://schemas.microsoft.com/office/drawing/2014/main" id="{EC98384B-D8AF-4214-B907-A55B86A149FC}"/>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270587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a:t>Neuregelung der einfachen Streitgenossenschaft (Art. 71 </a:t>
            </a:r>
            <a:r>
              <a:rPr lang="de-CH" dirty="0" err="1"/>
              <a:t>nZPO</a:t>
            </a:r>
            <a:r>
              <a:rPr lang="de-CH" dirty="0"/>
              <a:t>):</a:t>
            </a:r>
            <a:br>
              <a:rPr lang="de-CH" dirty="0"/>
            </a:br>
            <a:r>
              <a:rPr lang="de-CH" dirty="0"/>
              <a:t>Übernahme der bundesgerichtlichen Rechtsprechung zur gleichen sachlichen Zuständigkeit.</a:t>
            </a:r>
            <a:br>
              <a:rPr lang="de-CH" dirty="0"/>
            </a:br>
            <a:r>
              <a:rPr lang="de-CH" u="sng" dirty="0"/>
              <a:t>Aber:</a:t>
            </a:r>
            <a:r>
              <a:rPr lang="de-CH" dirty="0"/>
              <a:t> Verzicht auf Zulassung verfahrensartübergreifender Streitgenossenschaft</a:t>
            </a:r>
          </a:p>
          <a:p>
            <a:endParaRPr lang="de-CH" dirty="0"/>
          </a:p>
          <a:p>
            <a:r>
              <a:rPr lang="de-CH" dirty="0"/>
              <a:t>Neuregelung der Streitverkündungsklage (Art. 81 Abs. 1 und 3 </a:t>
            </a:r>
            <a:r>
              <a:rPr lang="de-CH" dirty="0" err="1"/>
              <a:t>nZPO</a:t>
            </a:r>
            <a:r>
              <a:rPr lang="de-CH" dirty="0"/>
              <a:t>)</a:t>
            </a:r>
          </a:p>
          <a:p>
            <a:endParaRPr lang="de-CH" dirty="0"/>
          </a:p>
          <a:p>
            <a:r>
              <a:rPr lang="de-CH" dirty="0" err="1"/>
              <a:t>Klagenhäufung</a:t>
            </a:r>
            <a:r>
              <a:rPr lang="de-CH" dirty="0"/>
              <a:t>:</a:t>
            </a:r>
            <a:br>
              <a:rPr lang="de-CH" dirty="0"/>
            </a:br>
            <a:r>
              <a:rPr lang="de-CH" dirty="0"/>
              <a:t>Zulassung der verfahrensartübergreifenden </a:t>
            </a:r>
            <a:r>
              <a:rPr lang="de-CH" dirty="0" err="1"/>
              <a:t>Klagenhäufung</a:t>
            </a:r>
            <a:br>
              <a:rPr lang="de-CH" dirty="0"/>
            </a:br>
            <a:r>
              <a:rPr lang="de-CH" sz="1600" b="1" i="1" dirty="0">
                <a:latin typeface="Times New Roman" panose="02020603050405020304" pitchFamily="18" charset="0"/>
                <a:cs typeface="Times New Roman" panose="02020603050405020304" pitchFamily="18" charset="0"/>
              </a:rPr>
              <a:t>Art. 90 Abs. 2</a:t>
            </a:r>
            <a:br>
              <a:rPr lang="de-CH" sz="1600" dirty="0">
                <a:latin typeface="Times New Roman" panose="02020603050405020304" pitchFamily="18" charset="0"/>
                <a:cs typeface="Times New Roman" panose="02020603050405020304" pitchFamily="18" charset="0"/>
              </a:rPr>
            </a:br>
            <a:r>
              <a:rPr lang="de-CH" sz="1600" b="0" i="0" baseline="30000" dirty="0">
                <a:effectLst/>
                <a:latin typeface="Times New Roman" panose="02020603050405020304" pitchFamily="18" charset="0"/>
                <a:cs typeface="Times New Roman" panose="02020603050405020304" pitchFamily="18" charset="0"/>
              </a:rPr>
              <a:t>2</a:t>
            </a:r>
            <a:r>
              <a:rPr lang="de-CH" sz="1600" b="0" i="0" dirty="0">
                <a:effectLst/>
                <a:latin typeface="Times New Roman" panose="02020603050405020304" pitchFamily="18" charset="0"/>
                <a:cs typeface="Times New Roman" panose="02020603050405020304" pitchFamily="18" charset="0"/>
              </a:rPr>
              <a:t> Die </a:t>
            </a:r>
            <a:r>
              <a:rPr lang="de-CH" sz="1600" b="0" i="0" dirty="0" err="1">
                <a:effectLst/>
                <a:latin typeface="Times New Roman" panose="02020603050405020304" pitchFamily="18" charset="0"/>
                <a:cs typeface="Times New Roman" panose="02020603050405020304" pitchFamily="18" charset="0"/>
              </a:rPr>
              <a:t>Klagenhäufung</a:t>
            </a:r>
            <a:r>
              <a:rPr lang="de-CH" sz="1600" b="0" i="0" dirty="0">
                <a:effectLst/>
                <a:latin typeface="Times New Roman" panose="02020603050405020304" pitchFamily="18" charset="0"/>
                <a:cs typeface="Times New Roman" panose="02020603050405020304" pitchFamily="18" charset="0"/>
              </a:rPr>
              <a:t> ist auch zulässig, wenn eine unterschiedliche sachliche Zuständigkeit oder Verfahrensart </a:t>
            </a:r>
            <a:r>
              <a:rPr lang="de-CH" sz="1600" b="0" i="0" dirty="0">
                <a:solidFill>
                  <a:srgbClr val="FF0000"/>
                </a:solidFill>
                <a:effectLst/>
                <a:latin typeface="Times New Roman" panose="02020603050405020304" pitchFamily="18" charset="0"/>
                <a:cs typeface="Times New Roman" panose="02020603050405020304" pitchFamily="18" charset="0"/>
              </a:rPr>
              <a:t>lediglich auf dem Streitwert </a:t>
            </a:r>
            <a:r>
              <a:rPr lang="de-CH" sz="1600" b="0" i="0" dirty="0">
                <a:effectLst/>
                <a:latin typeface="Times New Roman" panose="02020603050405020304" pitchFamily="18" charset="0"/>
                <a:cs typeface="Times New Roman" panose="02020603050405020304" pitchFamily="18" charset="0"/>
              </a:rPr>
              <a:t>beruht. Sind für die einzelnen Ansprüche unterschiedliche Verfahrensarten anwendbar, so werden sie zusammen im </a:t>
            </a:r>
            <a:r>
              <a:rPr lang="de-CH" sz="1600" b="0" i="0" dirty="0">
                <a:solidFill>
                  <a:srgbClr val="FF0000"/>
                </a:solidFill>
                <a:effectLst/>
                <a:latin typeface="Times New Roman" panose="02020603050405020304" pitchFamily="18" charset="0"/>
                <a:cs typeface="Times New Roman" panose="02020603050405020304" pitchFamily="18" charset="0"/>
              </a:rPr>
              <a:t>ordentlichen Verfahren </a:t>
            </a:r>
            <a:r>
              <a:rPr lang="de-CH" sz="1600" b="0" i="0" dirty="0">
                <a:effectLst/>
                <a:latin typeface="Times New Roman" panose="02020603050405020304" pitchFamily="18" charset="0"/>
                <a:cs typeface="Times New Roman" panose="02020603050405020304" pitchFamily="18" charset="0"/>
              </a:rPr>
              <a:t>beurteilt.</a:t>
            </a:r>
            <a:r>
              <a:rPr lang="de-CH" dirty="0"/>
              <a:t> </a:t>
            </a:r>
          </a:p>
          <a:p>
            <a:pPr marL="0" indent="0">
              <a:buNone/>
            </a:pPr>
            <a:endParaRPr lang="de-CH" dirty="0"/>
          </a:p>
          <a:p>
            <a:endParaRPr lang="de-CH" dirty="0"/>
          </a:p>
        </p:txBody>
      </p:sp>
      <p:sp>
        <p:nvSpPr>
          <p:cNvPr id="3" name="Foliennummernplatzhalter 2"/>
          <p:cNvSpPr>
            <a:spLocks noGrp="1"/>
          </p:cNvSpPr>
          <p:nvPr>
            <p:ph type="sldNum" sz="quarter" idx="11"/>
          </p:nvPr>
        </p:nvSpPr>
        <p:spPr/>
        <p:txBody>
          <a:bodyPr/>
          <a:lstStyle/>
          <a:p>
            <a:fld id="{7D21FFDD-132D-4B5B-AD6B-BCC06A41D268}" type="slidenum">
              <a:rPr lang="de-CH" smtClean="0"/>
              <a:pPr/>
              <a:t>9</a:t>
            </a:fld>
            <a:endParaRPr lang="de-CH" dirty="0"/>
          </a:p>
        </p:txBody>
      </p:sp>
      <p:sp>
        <p:nvSpPr>
          <p:cNvPr id="5" name="Titel 4"/>
          <p:cNvSpPr>
            <a:spLocks noGrp="1"/>
          </p:cNvSpPr>
          <p:nvPr>
            <p:ph type="title" idx="4294967295"/>
          </p:nvPr>
        </p:nvSpPr>
        <p:spPr>
          <a:xfrm>
            <a:off x="1401183" y="308471"/>
            <a:ext cx="10312449" cy="900000"/>
          </a:xfrm>
        </p:spPr>
        <p:txBody>
          <a:bodyPr/>
          <a:lstStyle/>
          <a:p>
            <a:pPr marL="720725" indent="-720725" defTabSz="446088">
              <a:tabLst>
                <a:tab pos="720725" algn="l"/>
              </a:tabLst>
            </a:pPr>
            <a:r>
              <a:rPr lang="de-CH" dirty="0"/>
              <a:t>3.	Verfahrenskoordination (I) 	</a:t>
            </a:r>
          </a:p>
        </p:txBody>
      </p:sp>
      <p:sp>
        <p:nvSpPr>
          <p:cNvPr id="6" name="Fußzeilenplatzhalter 3">
            <a:extLst>
              <a:ext uri="{FF2B5EF4-FFF2-40B4-BE49-F238E27FC236}">
                <a16:creationId xmlns:a16="http://schemas.microsoft.com/office/drawing/2014/main" id="{C9F6489B-9CF3-4527-9AE1-430C87F6048A}"/>
              </a:ext>
            </a:extLst>
          </p:cNvPr>
          <p:cNvSpPr>
            <a:spLocks noGrp="1"/>
          </p:cNvSpPr>
          <p:nvPr>
            <p:ph type="ftr" sz="quarter" idx="3"/>
          </p:nvPr>
        </p:nvSpPr>
        <p:spPr>
          <a:xfrm>
            <a:off x="1390107" y="6350026"/>
            <a:ext cx="8929550" cy="172059"/>
          </a:xfrm>
          <a:prstGeom prst="rect">
            <a:avLst/>
          </a:prstGeom>
        </p:spPr>
        <p:txBody>
          <a:bodyPr vert="horz" lIns="0" tIns="0" rIns="0" bIns="0" rtlCol="0" anchor="t"/>
          <a:lstStyle>
            <a:lvl1pPr algn="l">
              <a:defRPr sz="900" b="1">
                <a:solidFill>
                  <a:schemeClr val="tx1"/>
                </a:solidFill>
                <a:latin typeface="+mn-lt"/>
              </a:defRPr>
            </a:lvl1pPr>
          </a:lstStyle>
          <a:p>
            <a:r>
              <a:rPr lang="de-CH" b="0" dirty="0"/>
              <a:t>ZPO-Revision(en): Rück- und Ausblick aus der Gesetzgebungswerkstatt /  16. Juni 2023 - Philipp Weber</a:t>
            </a:r>
          </a:p>
          <a:p>
            <a:endParaRPr lang="fr-CH" b="0" dirty="0"/>
          </a:p>
        </p:txBody>
      </p:sp>
    </p:spTree>
    <p:extLst>
      <p:ext uri="{BB962C8B-B14F-4D97-AF65-F5344CB8AC3E}">
        <p14:creationId xmlns:p14="http://schemas.microsoft.com/office/powerpoint/2010/main" val="991904696"/>
      </p:ext>
    </p:extLst>
  </p:cSld>
  <p:clrMapOvr>
    <a:masterClrMapping/>
  </p:clrMapOvr>
</p:sld>
</file>

<file path=ppt/theme/theme1.xml><?xml version="1.0" encoding="utf-8"?>
<a:theme xmlns:a="http://schemas.openxmlformats.org/drawingml/2006/main" name="CDBUND-Master">
  <a:themeElements>
    <a:clrScheme name="CDBUND-Master v3.13">
      <a:dk1>
        <a:sysClr val="windowText" lastClr="000000"/>
      </a:dk1>
      <a:lt1>
        <a:sysClr val="window" lastClr="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fontScheme name="CDBUND-Master-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DBUND-Master-v3 13">
        <a:dk1>
          <a:srgbClr val="000000"/>
        </a:dk1>
        <a:lt1>
          <a:srgbClr val="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F814F9-2F65-480C-B96A-1EC75F165DA2}">
  <ds:schemaRef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9650C8D1-BB0D-442D-91FB-99F6118B0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4DB35D-F828-4804-B7E1-60B92A21C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Vorlagepraesgsvbsd4zu3</Template>
  <TotalTime>0</TotalTime>
  <Words>5307</Words>
  <Application>Microsoft Office PowerPoint</Application>
  <PresentationFormat>Breitbild</PresentationFormat>
  <Paragraphs>401</Paragraphs>
  <Slides>34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Frutiger Neue</vt:lpstr>
      <vt:lpstr>Times</vt:lpstr>
      <vt:lpstr>Times New Roman</vt:lpstr>
      <vt:lpstr>CDBUND-Master</vt:lpstr>
      <vt:lpstr>ZPO-Revision(en) – Rück- und Ausblick aus der Gesetzgebungswerkstatt </vt:lpstr>
      <vt:lpstr>Inhaltsübersicht</vt:lpstr>
      <vt:lpstr>1. Übersicht (I)  </vt:lpstr>
      <vt:lpstr>1. Übersicht (II)  </vt:lpstr>
      <vt:lpstr>2.  Prozesskosten     </vt:lpstr>
      <vt:lpstr>2.1   Halbierung der Gerichtskostenvorschüsse </vt:lpstr>
      <vt:lpstr>2.2  Liquidation der Prozesskosten </vt:lpstr>
      <vt:lpstr>2.3  Weitere Anpassungen im Kostenrecht  </vt:lpstr>
      <vt:lpstr>3. Verfahrenskoordination (I)  </vt:lpstr>
      <vt:lpstr>3. Verfahrenskoordination (II)  </vt:lpstr>
      <vt:lpstr>4.  Familienverfahrensrecht</vt:lpstr>
      <vt:lpstr>5.  Elektronische Mittel zur Ton- und   Bildübertragung (I) </vt:lpstr>
      <vt:lpstr>5.  Elektronische Mittel zur Ton- und   Bildübertragung (II)</vt:lpstr>
      <vt:lpstr>5.  Elektronische Mittel zur Ton- und   Bildübertragung (III)</vt:lpstr>
      <vt:lpstr>5.  Elektronische Mittel zur Ton- und   Bildübertragung (IV)</vt:lpstr>
      <vt:lpstr>5.  Elektronische Mittel zur Ton- und   Bildübertragung (V)</vt:lpstr>
      <vt:lpstr>6.  Weitere Revisionsanliegen  </vt:lpstr>
      <vt:lpstr>6.1 Novenrecht (I)  </vt:lpstr>
      <vt:lpstr>6.1 Novenrecht (II)  </vt:lpstr>
      <vt:lpstr>6.1 Novenrecht (III)  </vt:lpstr>
      <vt:lpstr>6.2  «Laienfreundlichkeit» (I)</vt:lpstr>
      <vt:lpstr>6.2  «Laienfreundlichkeit» (II)</vt:lpstr>
      <vt:lpstr>6.2  «Laienfreundlichkeit» (III)</vt:lpstr>
      <vt:lpstr>6.3  «Verfahrensbeschleunigung»</vt:lpstr>
      <vt:lpstr>7.  Inkrafttreten und Umsetzung   </vt:lpstr>
      <vt:lpstr>1.  Übersicht (I)   </vt:lpstr>
      <vt:lpstr>1.  Übersicht (II)   </vt:lpstr>
      <vt:lpstr>2.  Kernpunkte der Revision (I)  </vt:lpstr>
      <vt:lpstr>2.  Kernpunkte der Revision (II)  </vt:lpstr>
      <vt:lpstr>2.  Kernpunkte der Revision (III)  </vt:lpstr>
      <vt:lpstr>2.  Kernpunkte der Revision (IV)  </vt:lpstr>
      <vt:lpstr>2.  Kernpunkte der Revision (V)  </vt:lpstr>
      <vt:lpstr>3.  Ausblick  </vt:lpstr>
      <vt:lpstr>PowerPoint-Präsentation</vt:lpstr>
    </vt:vector>
  </TitlesOfParts>
  <Company>FUB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Document Partner</dc:creator>
  <cp:lastModifiedBy>Weber Philipp BJ</cp:lastModifiedBy>
  <cp:revision>500</cp:revision>
  <cp:lastPrinted>2023-06-13T07:07:39Z</cp:lastPrinted>
  <dcterms:created xsi:type="dcterms:W3CDTF">2021-08-17T07:03:26Z</dcterms:created>
  <dcterms:modified xsi:type="dcterms:W3CDTF">2023-06-14T10:18:13Z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äsentationsdatum">
    <vt:lpwstr>/data:Dokument/data:Erstellungsdatum/data:Langformat</vt:lpwstr>
  </property>
</Properties>
</file>